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6" r:id="rId5"/>
    <p:sldId id="267" r:id="rId6"/>
    <p:sldId id="262" r:id="rId7"/>
    <p:sldId id="263" r:id="rId8"/>
    <p:sldId id="331" r:id="rId9"/>
    <p:sldId id="332" r:id="rId10"/>
    <p:sldId id="333" r:id="rId11"/>
    <p:sldId id="334" r:id="rId12"/>
    <p:sldId id="269" r:id="rId13"/>
    <p:sldId id="338" r:id="rId14"/>
    <p:sldId id="339" r:id="rId15"/>
    <p:sldId id="341" r:id="rId16"/>
    <p:sldId id="340" r:id="rId17"/>
    <p:sldId id="342" r:id="rId18"/>
    <p:sldId id="343" r:id="rId19"/>
    <p:sldId id="344" r:id="rId20"/>
    <p:sldId id="345" r:id="rId21"/>
    <p:sldId id="346" r:id="rId22"/>
    <p:sldId id="347" r:id="rId23"/>
    <p:sldId id="268" r:id="rId24"/>
    <p:sldId id="270" r:id="rId25"/>
    <p:sldId id="271" r:id="rId26"/>
    <p:sldId id="272" r:id="rId27"/>
    <p:sldId id="337" r:id="rId28"/>
    <p:sldId id="273" r:id="rId29"/>
    <p:sldId id="274" r:id="rId30"/>
    <p:sldId id="275" r:id="rId31"/>
    <p:sldId id="276" r:id="rId32"/>
    <p:sldId id="277" r:id="rId33"/>
    <p:sldId id="278" r:id="rId34"/>
    <p:sldId id="298" r:id="rId35"/>
    <p:sldId id="299" r:id="rId36"/>
    <p:sldId id="300" r:id="rId37"/>
    <p:sldId id="279" r:id="rId38"/>
    <p:sldId id="280" r:id="rId39"/>
    <p:sldId id="282" r:id="rId40"/>
    <p:sldId id="286" r:id="rId41"/>
    <p:sldId id="281" r:id="rId42"/>
    <p:sldId id="283" r:id="rId43"/>
    <p:sldId id="284" r:id="rId44"/>
    <p:sldId id="285" r:id="rId45"/>
    <p:sldId id="287" r:id="rId46"/>
    <p:sldId id="288" r:id="rId47"/>
    <p:sldId id="292" r:id="rId48"/>
    <p:sldId id="293" r:id="rId49"/>
    <p:sldId id="295" r:id="rId50"/>
    <p:sldId id="294" r:id="rId51"/>
    <p:sldId id="289" r:id="rId52"/>
    <p:sldId id="290" r:id="rId53"/>
    <p:sldId id="291" r:id="rId54"/>
    <p:sldId id="296" r:id="rId55"/>
    <p:sldId id="297" r:id="rId56"/>
    <p:sldId id="301" r:id="rId57"/>
    <p:sldId id="303" r:id="rId58"/>
    <p:sldId id="302" r:id="rId59"/>
    <p:sldId id="304" r:id="rId60"/>
    <p:sldId id="305" r:id="rId61"/>
    <p:sldId id="306" r:id="rId62"/>
    <p:sldId id="307" r:id="rId63"/>
    <p:sldId id="309" r:id="rId64"/>
    <p:sldId id="308" r:id="rId65"/>
    <p:sldId id="310" r:id="rId66"/>
    <p:sldId id="311" r:id="rId67"/>
    <p:sldId id="312" r:id="rId68"/>
    <p:sldId id="313" r:id="rId69"/>
    <p:sldId id="314" r:id="rId70"/>
    <p:sldId id="315" r:id="rId71"/>
    <p:sldId id="316" r:id="rId72"/>
    <p:sldId id="317" r:id="rId73"/>
    <p:sldId id="318" r:id="rId74"/>
    <p:sldId id="319" r:id="rId75"/>
    <p:sldId id="320" r:id="rId76"/>
    <p:sldId id="321" r:id="rId77"/>
    <p:sldId id="322" r:id="rId78"/>
    <p:sldId id="323" r:id="rId79"/>
    <p:sldId id="324" r:id="rId80"/>
    <p:sldId id="325" r:id="rId81"/>
    <p:sldId id="326" r:id="rId82"/>
    <p:sldId id="327" r:id="rId83"/>
    <p:sldId id="329" r:id="rId84"/>
    <p:sldId id="328" r:id="rId85"/>
    <p:sldId id="335" r:id="rId86"/>
    <p:sldId id="336" r:id="rId8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1109" y="28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5EC50E-4D83-6A87-A3E6-070D7100740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05CF807-3E0C-32DC-0186-3DCC6CC52F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9BA4A3B-D53E-CFE7-400C-4C631204F378}"/>
              </a:ext>
            </a:extLst>
          </p:cNvPr>
          <p:cNvSpPr>
            <a:spLocks noGrp="1"/>
          </p:cNvSpPr>
          <p:nvPr>
            <p:ph type="dt" sz="half" idx="10"/>
          </p:nvPr>
        </p:nvSpPr>
        <p:spPr/>
        <p:txBody>
          <a:bodyPr/>
          <a:lstStyle/>
          <a:p>
            <a:fld id="{3F8CCB13-20AC-4E59-865F-6D9C7F607320}" type="datetimeFigureOut">
              <a:rPr lang="it-IT" smtClean="0"/>
              <a:t>12/02/2025</a:t>
            </a:fld>
            <a:endParaRPr lang="it-IT"/>
          </a:p>
        </p:txBody>
      </p:sp>
      <p:sp>
        <p:nvSpPr>
          <p:cNvPr id="5" name="Segnaposto piè di pagina 4">
            <a:extLst>
              <a:ext uri="{FF2B5EF4-FFF2-40B4-BE49-F238E27FC236}">
                <a16:creationId xmlns:a16="http://schemas.microsoft.com/office/drawing/2014/main" id="{E44B09AB-D629-A4D2-72CE-36978BD869D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AA41951-8B8D-A9FF-6B55-58D3D11DA0E1}"/>
              </a:ext>
            </a:extLst>
          </p:cNvPr>
          <p:cNvSpPr>
            <a:spLocks noGrp="1"/>
          </p:cNvSpPr>
          <p:nvPr>
            <p:ph type="sldNum" sz="quarter" idx="12"/>
          </p:nvPr>
        </p:nvSpPr>
        <p:spPr/>
        <p:txBody>
          <a:bodyPr/>
          <a:lstStyle/>
          <a:p>
            <a:fld id="{6CA93DA7-44C6-46FF-8462-78275DFD77D8}" type="slidenum">
              <a:rPr lang="it-IT" smtClean="0"/>
              <a:t>‹N›</a:t>
            </a:fld>
            <a:endParaRPr lang="it-IT"/>
          </a:p>
        </p:txBody>
      </p:sp>
    </p:spTree>
    <p:extLst>
      <p:ext uri="{BB962C8B-B14F-4D97-AF65-F5344CB8AC3E}">
        <p14:creationId xmlns:p14="http://schemas.microsoft.com/office/powerpoint/2010/main" val="1968178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5F389C-BA01-BD8F-31C9-860E01A3F3D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0B8FD87-B7A5-BD44-9D65-83457B090019}"/>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CAED210-4903-D155-2BCD-CB027F89DD8D}"/>
              </a:ext>
            </a:extLst>
          </p:cNvPr>
          <p:cNvSpPr>
            <a:spLocks noGrp="1"/>
          </p:cNvSpPr>
          <p:nvPr>
            <p:ph type="dt" sz="half" idx="10"/>
          </p:nvPr>
        </p:nvSpPr>
        <p:spPr/>
        <p:txBody>
          <a:bodyPr/>
          <a:lstStyle/>
          <a:p>
            <a:fld id="{3F8CCB13-20AC-4E59-865F-6D9C7F607320}" type="datetimeFigureOut">
              <a:rPr lang="it-IT" smtClean="0"/>
              <a:t>12/02/2025</a:t>
            </a:fld>
            <a:endParaRPr lang="it-IT"/>
          </a:p>
        </p:txBody>
      </p:sp>
      <p:sp>
        <p:nvSpPr>
          <p:cNvPr id="5" name="Segnaposto piè di pagina 4">
            <a:extLst>
              <a:ext uri="{FF2B5EF4-FFF2-40B4-BE49-F238E27FC236}">
                <a16:creationId xmlns:a16="http://schemas.microsoft.com/office/drawing/2014/main" id="{8AA44053-B8D6-BE64-6774-88866520260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13C3205-3B26-BBD2-887F-4961A1CB62CE}"/>
              </a:ext>
            </a:extLst>
          </p:cNvPr>
          <p:cNvSpPr>
            <a:spLocks noGrp="1"/>
          </p:cNvSpPr>
          <p:nvPr>
            <p:ph type="sldNum" sz="quarter" idx="12"/>
          </p:nvPr>
        </p:nvSpPr>
        <p:spPr/>
        <p:txBody>
          <a:bodyPr/>
          <a:lstStyle/>
          <a:p>
            <a:fld id="{6CA93DA7-44C6-46FF-8462-78275DFD77D8}" type="slidenum">
              <a:rPr lang="it-IT" smtClean="0"/>
              <a:t>‹N›</a:t>
            </a:fld>
            <a:endParaRPr lang="it-IT"/>
          </a:p>
        </p:txBody>
      </p:sp>
    </p:spTree>
    <p:extLst>
      <p:ext uri="{BB962C8B-B14F-4D97-AF65-F5344CB8AC3E}">
        <p14:creationId xmlns:p14="http://schemas.microsoft.com/office/powerpoint/2010/main" val="608848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82393DB-0CF3-E179-1838-FE7BC6450E0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B6F4C36-DEC6-3378-D8C7-3B3802B45BB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6A3CC3F-E9E4-1B82-3E60-4A099A06A139}"/>
              </a:ext>
            </a:extLst>
          </p:cNvPr>
          <p:cNvSpPr>
            <a:spLocks noGrp="1"/>
          </p:cNvSpPr>
          <p:nvPr>
            <p:ph type="dt" sz="half" idx="10"/>
          </p:nvPr>
        </p:nvSpPr>
        <p:spPr/>
        <p:txBody>
          <a:bodyPr/>
          <a:lstStyle/>
          <a:p>
            <a:fld id="{3F8CCB13-20AC-4E59-865F-6D9C7F607320}" type="datetimeFigureOut">
              <a:rPr lang="it-IT" smtClean="0"/>
              <a:t>12/02/2025</a:t>
            </a:fld>
            <a:endParaRPr lang="it-IT"/>
          </a:p>
        </p:txBody>
      </p:sp>
      <p:sp>
        <p:nvSpPr>
          <p:cNvPr id="5" name="Segnaposto piè di pagina 4">
            <a:extLst>
              <a:ext uri="{FF2B5EF4-FFF2-40B4-BE49-F238E27FC236}">
                <a16:creationId xmlns:a16="http://schemas.microsoft.com/office/drawing/2014/main" id="{95A2A5A6-4616-C529-63C8-5E6D2805956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88A004F-6D9F-991F-CD4B-93F18C7205C3}"/>
              </a:ext>
            </a:extLst>
          </p:cNvPr>
          <p:cNvSpPr>
            <a:spLocks noGrp="1"/>
          </p:cNvSpPr>
          <p:nvPr>
            <p:ph type="sldNum" sz="quarter" idx="12"/>
          </p:nvPr>
        </p:nvSpPr>
        <p:spPr/>
        <p:txBody>
          <a:bodyPr/>
          <a:lstStyle/>
          <a:p>
            <a:fld id="{6CA93DA7-44C6-46FF-8462-78275DFD77D8}" type="slidenum">
              <a:rPr lang="it-IT" smtClean="0"/>
              <a:t>‹N›</a:t>
            </a:fld>
            <a:endParaRPr lang="it-IT"/>
          </a:p>
        </p:txBody>
      </p:sp>
    </p:spTree>
    <p:extLst>
      <p:ext uri="{BB962C8B-B14F-4D97-AF65-F5344CB8AC3E}">
        <p14:creationId xmlns:p14="http://schemas.microsoft.com/office/powerpoint/2010/main" val="256244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5A1DE5-3CEB-E6D7-57CE-71A01B2A6C8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E320EDD-DB29-DBE7-B038-EE1A10E47EF4}"/>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7E8A21F-252C-1B6F-BB14-03733E2E7D2F}"/>
              </a:ext>
            </a:extLst>
          </p:cNvPr>
          <p:cNvSpPr>
            <a:spLocks noGrp="1"/>
          </p:cNvSpPr>
          <p:nvPr>
            <p:ph type="dt" sz="half" idx="10"/>
          </p:nvPr>
        </p:nvSpPr>
        <p:spPr/>
        <p:txBody>
          <a:bodyPr/>
          <a:lstStyle/>
          <a:p>
            <a:fld id="{3F8CCB13-20AC-4E59-865F-6D9C7F607320}" type="datetimeFigureOut">
              <a:rPr lang="it-IT" smtClean="0"/>
              <a:t>12/02/2025</a:t>
            </a:fld>
            <a:endParaRPr lang="it-IT"/>
          </a:p>
        </p:txBody>
      </p:sp>
      <p:sp>
        <p:nvSpPr>
          <p:cNvPr id="5" name="Segnaposto piè di pagina 4">
            <a:extLst>
              <a:ext uri="{FF2B5EF4-FFF2-40B4-BE49-F238E27FC236}">
                <a16:creationId xmlns:a16="http://schemas.microsoft.com/office/drawing/2014/main" id="{34F8D9C3-D723-2A3F-B22B-6D5D01FA579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AE213A5-11D8-B55E-2562-881FFF075D57}"/>
              </a:ext>
            </a:extLst>
          </p:cNvPr>
          <p:cNvSpPr>
            <a:spLocks noGrp="1"/>
          </p:cNvSpPr>
          <p:nvPr>
            <p:ph type="sldNum" sz="quarter" idx="12"/>
          </p:nvPr>
        </p:nvSpPr>
        <p:spPr/>
        <p:txBody>
          <a:bodyPr/>
          <a:lstStyle/>
          <a:p>
            <a:fld id="{6CA93DA7-44C6-46FF-8462-78275DFD77D8}" type="slidenum">
              <a:rPr lang="it-IT" smtClean="0"/>
              <a:t>‹N›</a:t>
            </a:fld>
            <a:endParaRPr lang="it-IT"/>
          </a:p>
        </p:txBody>
      </p:sp>
    </p:spTree>
    <p:extLst>
      <p:ext uri="{BB962C8B-B14F-4D97-AF65-F5344CB8AC3E}">
        <p14:creationId xmlns:p14="http://schemas.microsoft.com/office/powerpoint/2010/main" val="886838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8C7435-21C0-F3EF-7A3E-610DDECD3133}"/>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E13B50C-BA20-BE62-B2DD-B068A06C013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10E2E8D-82F9-7721-2635-6C66CF9ED681}"/>
              </a:ext>
            </a:extLst>
          </p:cNvPr>
          <p:cNvSpPr>
            <a:spLocks noGrp="1"/>
          </p:cNvSpPr>
          <p:nvPr>
            <p:ph type="dt" sz="half" idx="10"/>
          </p:nvPr>
        </p:nvSpPr>
        <p:spPr/>
        <p:txBody>
          <a:bodyPr/>
          <a:lstStyle/>
          <a:p>
            <a:fld id="{3F8CCB13-20AC-4E59-865F-6D9C7F607320}" type="datetimeFigureOut">
              <a:rPr lang="it-IT" smtClean="0"/>
              <a:t>12/02/2025</a:t>
            </a:fld>
            <a:endParaRPr lang="it-IT"/>
          </a:p>
        </p:txBody>
      </p:sp>
      <p:sp>
        <p:nvSpPr>
          <p:cNvPr id="5" name="Segnaposto piè di pagina 4">
            <a:extLst>
              <a:ext uri="{FF2B5EF4-FFF2-40B4-BE49-F238E27FC236}">
                <a16:creationId xmlns:a16="http://schemas.microsoft.com/office/drawing/2014/main" id="{FAA84EFC-C21D-D2D4-ED75-FC977BF5589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DEEE301-D0E3-BA99-6239-F9FA8516BF4B}"/>
              </a:ext>
            </a:extLst>
          </p:cNvPr>
          <p:cNvSpPr>
            <a:spLocks noGrp="1"/>
          </p:cNvSpPr>
          <p:nvPr>
            <p:ph type="sldNum" sz="quarter" idx="12"/>
          </p:nvPr>
        </p:nvSpPr>
        <p:spPr/>
        <p:txBody>
          <a:bodyPr/>
          <a:lstStyle/>
          <a:p>
            <a:fld id="{6CA93DA7-44C6-46FF-8462-78275DFD77D8}" type="slidenum">
              <a:rPr lang="it-IT" smtClean="0"/>
              <a:t>‹N›</a:t>
            </a:fld>
            <a:endParaRPr lang="it-IT"/>
          </a:p>
        </p:txBody>
      </p:sp>
    </p:spTree>
    <p:extLst>
      <p:ext uri="{BB962C8B-B14F-4D97-AF65-F5344CB8AC3E}">
        <p14:creationId xmlns:p14="http://schemas.microsoft.com/office/powerpoint/2010/main" val="1876261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FC4425-1695-D13F-BED6-3019C4D546F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2A2F680-8C5A-1C29-2A54-B23BF37E0C32}"/>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1AB2171-A6DA-25AA-1B1F-7D164E5B7421}"/>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1C7A3A03-D853-5305-1576-608E2F751F16}"/>
              </a:ext>
            </a:extLst>
          </p:cNvPr>
          <p:cNvSpPr>
            <a:spLocks noGrp="1"/>
          </p:cNvSpPr>
          <p:nvPr>
            <p:ph type="dt" sz="half" idx="10"/>
          </p:nvPr>
        </p:nvSpPr>
        <p:spPr/>
        <p:txBody>
          <a:bodyPr/>
          <a:lstStyle/>
          <a:p>
            <a:fld id="{3F8CCB13-20AC-4E59-865F-6D9C7F607320}" type="datetimeFigureOut">
              <a:rPr lang="it-IT" smtClean="0"/>
              <a:t>12/02/2025</a:t>
            </a:fld>
            <a:endParaRPr lang="it-IT"/>
          </a:p>
        </p:txBody>
      </p:sp>
      <p:sp>
        <p:nvSpPr>
          <p:cNvPr id="6" name="Segnaposto piè di pagina 5">
            <a:extLst>
              <a:ext uri="{FF2B5EF4-FFF2-40B4-BE49-F238E27FC236}">
                <a16:creationId xmlns:a16="http://schemas.microsoft.com/office/drawing/2014/main" id="{6B751ACE-1128-EDAB-117B-2DD4F627FF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CDB1660-15A5-D120-65B0-668936640D0F}"/>
              </a:ext>
            </a:extLst>
          </p:cNvPr>
          <p:cNvSpPr>
            <a:spLocks noGrp="1"/>
          </p:cNvSpPr>
          <p:nvPr>
            <p:ph type="sldNum" sz="quarter" idx="12"/>
          </p:nvPr>
        </p:nvSpPr>
        <p:spPr/>
        <p:txBody>
          <a:bodyPr/>
          <a:lstStyle/>
          <a:p>
            <a:fld id="{6CA93DA7-44C6-46FF-8462-78275DFD77D8}" type="slidenum">
              <a:rPr lang="it-IT" smtClean="0"/>
              <a:t>‹N›</a:t>
            </a:fld>
            <a:endParaRPr lang="it-IT"/>
          </a:p>
        </p:txBody>
      </p:sp>
    </p:spTree>
    <p:extLst>
      <p:ext uri="{BB962C8B-B14F-4D97-AF65-F5344CB8AC3E}">
        <p14:creationId xmlns:p14="http://schemas.microsoft.com/office/powerpoint/2010/main" val="499002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34ECA0-C790-E729-78EE-9B5F06FD294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6BB658C-09E6-E29B-F127-56FEEEC39D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4096427-AABC-6438-4315-F2E193C6B27E}"/>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B09A68A-2313-A852-8FF1-B0CEE81281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307770A-C7FC-EC6C-5807-2C6B2377117B}"/>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38326FE-83A1-CF9F-73B8-25AB89C7DD77}"/>
              </a:ext>
            </a:extLst>
          </p:cNvPr>
          <p:cNvSpPr>
            <a:spLocks noGrp="1"/>
          </p:cNvSpPr>
          <p:nvPr>
            <p:ph type="dt" sz="half" idx="10"/>
          </p:nvPr>
        </p:nvSpPr>
        <p:spPr/>
        <p:txBody>
          <a:bodyPr/>
          <a:lstStyle/>
          <a:p>
            <a:fld id="{3F8CCB13-20AC-4E59-865F-6D9C7F607320}" type="datetimeFigureOut">
              <a:rPr lang="it-IT" smtClean="0"/>
              <a:t>12/02/2025</a:t>
            </a:fld>
            <a:endParaRPr lang="it-IT"/>
          </a:p>
        </p:txBody>
      </p:sp>
      <p:sp>
        <p:nvSpPr>
          <p:cNvPr id="8" name="Segnaposto piè di pagina 7">
            <a:extLst>
              <a:ext uri="{FF2B5EF4-FFF2-40B4-BE49-F238E27FC236}">
                <a16:creationId xmlns:a16="http://schemas.microsoft.com/office/drawing/2014/main" id="{5A5FD69C-6262-8D68-F5C3-DCD16156977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56E1FE01-F5A8-5F22-B717-729F24C1B5D6}"/>
              </a:ext>
            </a:extLst>
          </p:cNvPr>
          <p:cNvSpPr>
            <a:spLocks noGrp="1"/>
          </p:cNvSpPr>
          <p:nvPr>
            <p:ph type="sldNum" sz="quarter" idx="12"/>
          </p:nvPr>
        </p:nvSpPr>
        <p:spPr/>
        <p:txBody>
          <a:bodyPr/>
          <a:lstStyle/>
          <a:p>
            <a:fld id="{6CA93DA7-44C6-46FF-8462-78275DFD77D8}" type="slidenum">
              <a:rPr lang="it-IT" smtClean="0"/>
              <a:t>‹N›</a:t>
            </a:fld>
            <a:endParaRPr lang="it-IT"/>
          </a:p>
        </p:txBody>
      </p:sp>
    </p:spTree>
    <p:extLst>
      <p:ext uri="{BB962C8B-B14F-4D97-AF65-F5344CB8AC3E}">
        <p14:creationId xmlns:p14="http://schemas.microsoft.com/office/powerpoint/2010/main" val="2246434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14E328-184A-6D2F-5640-353FCF77D50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626F997-2FE6-BDBF-FC77-1C01C91A0B3B}"/>
              </a:ext>
            </a:extLst>
          </p:cNvPr>
          <p:cNvSpPr>
            <a:spLocks noGrp="1"/>
          </p:cNvSpPr>
          <p:nvPr>
            <p:ph type="dt" sz="half" idx="10"/>
          </p:nvPr>
        </p:nvSpPr>
        <p:spPr/>
        <p:txBody>
          <a:bodyPr/>
          <a:lstStyle/>
          <a:p>
            <a:fld id="{3F8CCB13-20AC-4E59-865F-6D9C7F607320}" type="datetimeFigureOut">
              <a:rPr lang="it-IT" smtClean="0"/>
              <a:t>12/02/2025</a:t>
            </a:fld>
            <a:endParaRPr lang="it-IT"/>
          </a:p>
        </p:txBody>
      </p:sp>
      <p:sp>
        <p:nvSpPr>
          <p:cNvPr id="4" name="Segnaposto piè di pagina 3">
            <a:extLst>
              <a:ext uri="{FF2B5EF4-FFF2-40B4-BE49-F238E27FC236}">
                <a16:creationId xmlns:a16="http://schemas.microsoft.com/office/drawing/2014/main" id="{66EE0D41-6BA1-986A-F272-6FBB59CF431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C679069-781F-5291-F030-01B096C26E59}"/>
              </a:ext>
            </a:extLst>
          </p:cNvPr>
          <p:cNvSpPr>
            <a:spLocks noGrp="1"/>
          </p:cNvSpPr>
          <p:nvPr>
            <p:ph type="sldNum" sz="quarter" idx="12"/>
          </p:nvPr>
        </p:nvSpPr>
        <p:spPr/>
        <p:txBody>
          <a:bodyPr/>
          <a:lstStyle/>
          <a:p>
            <a:fld id="{6CA93DA7-44C6-46FF-8462-78275DFD77D8}" type="slidenum">
              <a:rPr lang="it-IT" smtClean="0"/>
              <a:t>‹N›</a:t>
            </a:fld>
            <a:endParaRPr lang="it-IT"/>
          </a:p>
        </p:txBody>
      </p:sp>
    </p:spTree>
    <p:extLst>
      <p:ext uri="{BB962C8B-B14F-4D97-AF65-F5344CB8AC3E}">
        <p14:creationId xmlns:p14="http://schemas.microsoft.com/office/powerpoint/2010/main" val="4097616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96FB8952-8EB3-E2FD-2E90-99F61A0C25D3}"/>
              </a:ext>
            </a:extLst>
          </p:cNvPr>
          <p:cNvSpPr>
            <a:spLocks noGrp="1"/>
          </p:cNvSpPr>
          <p:nvPr>
            <p:ph type="dt" sz="half" idx="10"/>
          </p:nvPr>
        </p:nvSpPr>
        <p:spPr/>
        <p:txBody>
          <a:bodyPr/>
          <a:lstStyle/>
          <a:p>
            <a:fld id="{3F8CCB13-20AC-4E59-865F-6D9C7F607320}" type="datetimeFigureOut">
              <a:rPr lang="it-IT" smtClean="0"/>
              <a:t>12/02/2025</a:t>
            </a:fld>
            <a:endParaRPr lang="it-IT"/>
          </a:p>
        </p:txBody>
      </p:sp>
      <p:sp>
        <p:nvSpPr>
          <p:cNvPr id="3" name="Segnaposto piè di pagina 2">
            <a:extLst>
              <a:ext uri="{FF2B5EF4-FFF2-40B4-BE49-F238E27FC236}">
                <a16:creationId xmlns:a16="http://schemas.microsoft.com/office/drawing/2014/main" id="{70CA63C5-8B11-E6B8-4D8D-FDDF060EB1BF}"/>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B6B3564-2701-38EA-CA9E-844F4C63EDCF}"/>
              </a:ext>
            </a:extLst>
          </p:cNvPr>
          <p:cNvSpPr>
            <a:spLocks noGrp="1"/>
          </p:cNvSpPr>
          <p:nvPr>
            <p:ph type="sldNum" sz="quarter" idx="12"/>
          </p:nvPr>
        </p:nvSpPr>
        <p:spPr/>
        <p:txBody>
          <a:bodyPr/>
          <a:lstStyle/>
          <a:p>
            <a:fld id="{6CA93DA7-44C6-46FF-8462-78275DFD77D8}" type="slidenum">
              <a:rPr lang="it-IT" smtClean="0"/>
              <a:t>‹N›</a:t>
            </a:fld>
            <a:endParaRPr lang="it-IT"/>
          </a:p>
        </p:txBody>
      </p:sp>
    </p:spTree>
    <p:extLst>
      <p:ext uri="{BB962C8B-B14F-4D97-AF65-F5344CB8AC3E}">
        <p14:creationId xmlns:p14="http://schemas.microsoft.com/office/powerpoint/2010/main" val="41657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D59C35-4F63-745B-B28B-375C73173CF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FC78C76-0CF0-234E-7910-21BF69CD44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CF95885-AA7F-7A7E-3656-DC77DE15E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FC8CD04-20A0-4966-6267-DB416A65C67F}"/>
              </a:ext>
            </a:extLst>
          </p:cNvPr>
          <p:cNvSpPr>
            <a:spLocks noGrp="1"/>
          </p:cNvSpPr>
          <p:nvPr>
            <p:ph type="dt" sz="half" idx="10"/>
          </p:nvPr>
        </p:nvSpPr>
        <p:spPr/>
        <p:txBody>
          <a:bodyPr/>
          <a:lstStyle/>
          <a:p>
            <a:fld id="{3F8CCB13-20AC-4E59-865F-6D9C7F607320}" type="datetimeFigureOut">
              <a:rPr lang="it-IT" smtClean="0"/>
              <a:t>12/02/2025</a:t>
            </a:fld>
            <a:endParaRPr lang="it-IT"/>
          </a:p>
        </p:txBody>
      </p:sp>
      <p:sp>
        <p:nvSpPr>
          <p:cNvPr id="6" name="Segnaposto piè di pagina 5">
            <a:extLst>
              <a:ext uri="{FF2B5EF4-FFF2-40B4-BE49-F238E27FC236}">
                <a16:creationId xmlns:a16="http://schemas.microsoft.com/office/drawing/2014/main" id="{558BF855-5C06-3043-3316-1BE69C8F871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D35C362-BA56-EC94-E647-A86423CDC50E}"/>
              </a:ext>
            </a:extLst>
          </p:cNvPr>
          <p:cNvSpPr>
            <a:spLocks noGrp="1"/>
          </p:cNvSpPr>
          <p:nvPr>
            <p:ph type="sldNum" sz="quarter" idx="12"/>
          </p:nvPr>
        </p:nvSpPr>
        <p:spPr/>
        <p:txBody>
          <a:bodyPr/>
          <a:lstStyle/>
          <a:p>
            <a:fld id="{6CA93DA7-44C6-46FF-8462-78275DFD77D8}" type="slidenum">
              <a:rPr lang="it-IT" smtClean="0"/>
              <a:t>‹N›</a:t>
            </a:fld>
            <a:endParaRPr lang="it-IT"/>
          </a:p>
        </p:txBody>
      </p:sp>
    </p:spTree>
    <p:extLst>
      <p:ext uri="{BB962C8B-B14F-4D97-AF65-F5344CB8AC3E}">
        <p14:creationId xmlns:p14="http://schemas.microsoft.com/office/powerpoint/2010/main" val="2642096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24AB1F-D7C5-10FF-71BC-F0CF055528A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C900FA4-0F86-FAE3-5494-A71D2431DD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31BADBA-4EAD-A769-FE18-2328E08309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2F13D00-165A-85C2-5AD6-F3CC242A16D7}"/>
              </a:ext>
            </a:extLst>
          </p:cNvPr>
          <p:cNvSpPr>
            <a:spLocks noGrp="1"/>
          </p:cNvSpPr>
          <p:nvPr>
            <p:ph type="dt" sz="half" idx="10"/>
          </p:nvPr>
        </p:nvSpPr>
        <p:spPr/>
        <p:txBody>
          <a:bodyPr/>
          <a:lstStyle/>
          <a:p>
            <a:fld id="{3F8CCB13-20AC-4E59-865F-6D9C7F607320}" type="datetimeFigureOut">
              <a:rPr lang="it-IT" smtClean="0"/>
              <a:t>12/02/2025</a:t>
            </a:fld>
            <a:endParaRPr lang="it-IT"/>
          </a:p>
        </p:txBody>
      </p:sp>
      <p:sp>
        <p:nvSpPr>
          <p:cNvPr id="6" name="Segnaposto piè di pagina 5">
            <a:extLst>
              <a:ext uri="{FF2B5EF4-FFF2-40B4-BE49-F238E27FC236}">
                <a16:creationId xmlns:a16="http://schemas.microsoft.com/office/drawing/2014/main" id="{CE99A36E-D701-5AD1-2BA2-5AA6CC676C6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350DB24-088C-973E-0567-BC5B2E876F4B}"/>
              </a:ext>
            </a:extLst>
          </p:cNvPr>
          <p:cNvSpPr>
            <a:spLocks noGrp="1"/>
          </p:cNvSpPr>
          <p:nvPr>
            <p:ph type="sldNum" sz="quarter" idx="12"/>
          </p:nvPr>
        </p:nvSpPr>
        <p:spPr/>
        <p:txBody>
          <a:bodyPr/>
          <a:lstStyle/>
          <a:p>
            <a:fld id="{6CA93DA7-44C6-46FF-8462-78275DFD77D8}" type="slidenum">
              <a:rPr lang="it-IT" smtClean="0"/>
              <a:t>‹N›</a:t>
            </a:fld>
            <a:endParaRPr lang="it-IT"/>
          </a:p>
        </p:txBody>
      </p:sp>
    </p:spTree>
    <p:extLst>
      <p:ext uri="{BB962C8B-B14F-4D97-AF65-F5344CB8AC3E}">
        <p14:creationId xmlns:p14="http://schemas.microsoft.com/office/powerpoint/2010/main" val="2494638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3E35E93-1041-0914-2EDC-872F110C2F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2B4809A-F826-B509-37D9-6C2E9CF290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7793CCA-0B33-6AA7-25C0-8B51A52C43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F8CCB13-20AC-4E59-865F-6D9C7F607320}" type="datetimeFigureOut">
              <a:rPr lang="it-IT" smtClean="0"/>
              <a:t>12/02/2025</a:t>
            </a:fld>
            <a:endParaRPr lang="it-IT"/>
          </a:p>
        </p:txBody>
      </p:sp>
      <p:sp>
        <p:nvSpPr>
          <p:cNvPr id="5" name="Segnaposto piè di pagina 4">
            <a:extLst>
              <a:ext uri="{FF2B5EF4-FFF2-40B4-BE49-F238E27FC236}">
                <a16:creationId xmlns:a16="http://schemas.microsoft.com/office/drawing/2014/main" id="{0630547C-FB01-052C-1629-31394C8122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BDE9A047-4F7F-D9CB-2089-6D03FD4D73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CA93DA7-44C6-46FF-8462-78275DFD77D8}" type="slidenum">
              <a:rPr lang="it-IT" smtClean="0"/>
              <a:t>‹N›</a:t>
            </a:fld>
            <a:endParaRPr lang="it-IT"/>
          </a:p>
        </p:txBody>
      </p:sp>
    </p:spTree>
    <p:extLst>
      <p:ext uri="{BB962C8B-B14F-4D97-AF65-F5344CB8AC3E}">
        <p14:creationId xmlns:p14="http://schemas.microsoft.com/office/powerpoint/2010/main" val="2153355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164934-5FB1-916A-8B10-B62A1237B16A}"/>
              </a:ext>
            </a:extLst>
          </p:cNvPr>
          <p:cNvSpPr>
            <a:spLocks noGrp="1"/>
          </p:cNvSpPr>
          <p:nvPr>
            <p:ph type="ctrTitle"/>
          </p:nvPr>
        </p:nvSpPr>
        <p:spPr/>
        <p:txBody>
          <a:bodyPr/>
          <a:lstStyle/>
          <a:p>
            <a:r>
              <a:rPr lang="it-IT" dirty="0"/>
              <a:t>Correttivo Codice Appalti</a:t>
            </a:r>
          </a:p>
        </p:txBody>
      </p:sp>
      <p:sp>
        <p:nvSpPr>
          <p:cNvPr id="3" name="Sottotitolo 2">
            <a:extLst>
              <a:ext uri="{FF2B5EF4-FFF2-40B4-BE49-F238E27FC236}">
                <a16:creationId xmlns:a16="http://schemas.microsoft.com/office/drawing/2014/main" id="{4A38269C-5B75-C711-CA90-2CC9D7421C40}"/>
              </a:ext>
            </a:extLst>
          </p:cNvPr>
          <p:cNvSpPr>
            <a:spLocks noGrp="1"/>
          </p:cNvSpPr>
          <p:nvPr>
            <p:ph type="subTitle" idx="1"/>
          </p:nvPr>
        </p:nvSpPr>
        <p:spPr/>
        <p:txBody>
          <a:bodyPr/>
          <a:lstStyle/>
          <a:p>
            <a:r>
              <a:rPr lang="it-IT" dirty="0"/>
              <a:t>Le principali novità</a:t>
            </a:r>
          </a:p>
        </p:txBody>
      </p:sp>
    </p:spTree>
    <p:extLst>
      <p:ext uri="{BB962C8B-B14F-4D97-AF65-F5344CB8AC3E}">
        <p14:creationId xmlns:p14="http://schemas.microsoft.com/office/powerpoint/2010/main" val="1381706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08572F-B85A-8CBD-67F5-45539D430592}"/>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4D97616-E437-13B3-5FBC-F80D02AE0492}"/>
              </a:ext>
            </a:extLst>
          </p:cNvPr>
          <p:cNvSpPr>
            <a:spLocks noGrp="1"/>
          </p:cNvSpPr>
          <p:nvPr>
            <p:ph idx="1"/>
          </p:nvPr>
        </p:nvSpPr>
        <p:spPr>
          <a:xfrm>
            <a:off x="838200" y="515566"/>
            <a:ext cx="10515600" cy="5928265"/>
          </a:xfrm>
        </p:spPr>
        <p:txBody>
          <a:bodyPr>
            <a:normAutofit fontScale="92500"/>
          </a:bodyPr>
          <a:lstStyle/>
          <a:p>
            <a:r>
              <a:rPr lang="it-IT" b="1" dirty="0"/>
              <a:t>Novità rilevanti nella fase di Progettazione – LE CATEGORIE SOA</a:t>
            </a:r>
          </a:p>
          <a:p>
            <a:r>
              <a:rPr lang="it-IT" sz="2000" dirty="0"/>
              <a:t>Si riporta l’art.30 comma 1 dell’Allegato II.12:</a:t>
            </a:r>
          </a:p>
          <a:p>
            <a:r>
              <a:rPr lang="it-IT" sz="2000" b="0" i="0" u="none" strike="noStrike" baseline="0" dirty="0">
                <a:latin typeface="TimesNewRomanPSMT"/>
              </a:rPr>
              <a:t>«</a:t>
            </a:r>
            <a:r>
              <a:rPr lang="it-IT" sz="2000" i="1" dirty="0"/>
              <a:t>Il concorrente singolo può partecipare alla gara qualora sia in possesso dei requisiti economico-finanziari e tecnico-organizzativi relativi alla categoria prevalente per l’importo totale dei lavori ovvero sia in possesso dei requisiti relativi alla categoria prevalente e alle categorie scorporabili per i singoli importi. I requisiti relativi alle categorie scorporabili non posseduti dall’impresa devono da questa essere posseduti con riferimento alla categoria prevalente.»</a:t>
            </a:r>
          </a:p>
          <a:p>
            <a:pPr algn="just" fontAlgn="base">
              <a:spcAft>
                <a:spcPts val="1500"/>
              </a:spcAft>
            </a:pPr>
            <a:r>
              <a:rPr lang="it-IT" sz="2000" dirty="0"/>
              <a:t>L’Ad. </a:t>
            </a:r>
            <a:r>
              <a:rPr lang="it-IT" sz="2000" dirty="0" err="1"/>
              <a:t>Plen</a:t>
            </a:r>
            <a:r>
              <a:rPr lang="it-IT" sz="2000" dirty="0"/>
              <a:t>. ha quindi escluso che il subappalto necessario rilevi a monte, ai fini della stessa qualificazione per l’ammissione alla gara, ed ha viceversa chiarito che esso rileva a valle, ai soli fini dell’esecuzione (non a caso il Consiglio di Stato per ormai costante giurisprudenza ritiene che non si possa chiedere pena esclusione in sede di gara il nominativo del subappaltatore necessario, in quanto attiene al momento esecutivo e non qualificatorio, al momento qualificatorio attiene l’impegno dell’OE a subappaltare integralmente le opere per le quali non possiede la qualificazione).</a:t>
            </a:r>
          </a:p>
          <a:p>
            <a:pPr algn="just" fontAlgn="base">
              <a:spcAft>
                <a:spcPts val="1500"/>
              </a:spcAft>
            </a:pPr>
            <a:r>
              <a:rPr lang="it-IT" sz="2000" dirty="0"/>
              <a:t>Come affermato recentemente da una condivisibile analisi: «</a:t>
            </a:r>
            <a:r>
              <a:rPr lang="it-IT" sz="2000" i="1" dirty="0"/>
              <a:t>Detto orientamento rende quindi spendibile in fase di qualificazione il subappalto, così da colmare il deficit dell’offerente sulle categorie scorporabili, deficit che però non attiene al momento della partecipazione, ma bensì a quello dell’esecuzione</a:t>
            </a:r>
            <a:r>
              <a:rPr lang="it-IT" sz="2000" dirty="0"/>
              <a:t>» (E. Cavalleri, @giurisprudenzaappalti).</a:t>
            </a:r>
          </a:p>
          <a:p>
            <a:endParaRPr lang="it-IT" sz="2000" i="1" dirty="0"/>
          </a:p>
        </p:txBody>
      </p:sp>
    </p:spTree>
    <p:extLst>
      <p:ext uri="{BB962C8B-B14F-4D97-AF65-F5344CB8AC3E}">
        <p14:creationId xmlns:p14="http://schemas.microsoft.com/office/powerpoint/2010/main" val="2251570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69DD68-3F25-4997-D67C-C231ED243D9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11B390-D7CD-240D-6A5C-4E691C7DADCC}"/>
              </a:ext>
            </a:extLst>
          </p:cNvPr>
          <p:cNvSpPr>
            <a:spLocks noGrp="1"/>
          </p:cNvSpPr>
          <p:nvPr>
            <p:ph idx="1"/>
          </p:nvPr>
        </p:nvSpPr>
        <p:spPr>
          <a:xfrm>
            <a:off x="838200" y="515566"/>
            <a:ext cx="10515600" cy="5928265"/>
          </a:xfrm>
        </p:spPr>
        <p:txBody>
          <a:bodyPr>
            <a:normAutofit/>
          </a:bodyPr>
          <a:lstStyle/>
          <a:p>
            <a:r>
              <a:rPr lang="it-IT" b="1" dirty="0"/>
              <a:t>Novità rilevanti nella fase di Progettazione – LE CATEGORIE SOA</a:t>
            </a:r>
          </a:p>
          <a:p>
            <a:r>
              <a:rPr lang="it-IT" sz="2000" dirty="0"/>
              <a:t>Al riguardo, peraltro, è interessante leggere quanto riportato dal TAR Reggio Calabria 26.10.2023, n. 782, che interpretando una fattispecie precedente, con quanto disposto dal «Nuovo Codice», non ancora in vigore, in relazione agli articoli 100 e 30 Allegato II e che distingue tra «qualificazione» ed «esecuzione» (per la quale occorre possedere comunque la qualificazione), ha ritenuto che con il nuovo Codice tutte le categoria SOA sarebbe state a qualificazione obbligatoria e che per l’esecuzione (non per la qualificazione, essendo questa da possedersi direttamente, tramite avvalimento, tramite RTI o tramite dichiarazione di subappalto qualificante) occorresse la qualificazione obbligatoria dell’esecutore.</a:t>
            </a:r>
          </a:p>
          <a:p>
            <a:r>
              <a:rPr lang="it-IT" sz="2000" dirty="0"/>
              <a:t>Il TAR Toscana, Firenze, 15.10.2024, n.1177 che ha ritenuto non abrogata (in allora prima del Correttivo) la disposizione della c.d. Legge Expo, e ha effettivamente affermato che in caso di sua abrogazione, il sistema attuale prevederebbe la qualificazione dell’OE con il possesso di tutte le categorie, oppure della prevalente per il totale con dichiarazione di subappalto necessario.</a:t>
            </a:r>
          </a:p>
          <a:p>
            <a:r>
              <a:rPr lang="it-IT" sz="2000" dirty="0"/>
              <a:t>Sul subappalto necessario, in senso parzialmente contrario, si ricorda che la Relazione Illustrativa al Codice ha ritenuto che la norma fosse non abrogata e dalla stessa discendesse il c.d. «subappalto necessario».</a:t>
            </a:r>
          </a:p>
          <a:p>
            <a:endParaRPr lang="it-IT" sz="2000" i="1" dirty="0"/>
          </a:p>
        </p:txBody>
      </p:sp>
    </p:spTree>
    <p:extLst>
      <p:ext uri="{BB962C8B-B14F-4D97-AF65-F5344CB8AC3E}">
        <p14:creationId xmlns:p14="http://schemas.microsoft.com/office/powerpoint/2010/main" val="3968529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B54F77-D44D-8BFF-D4D7-813400448B76}"/>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C2DC854-F7F5-F43D-0ED5-857B795001D2}"/>
              </a:ext>
            </a:extLst>
          </p:cNvPr>
          <p:cNvSpPr>
            <a:spLocks noGrp="1"/>
          </p:cNvSpPr>
          <p:nvPr>
            <p:ph idx="1"/>
          </p:nvPr>
        </p:nvSpPr>
        <p:spPr>
          <a:xfrm>
            <a:off x="838200" y="515566"/>
            <a:ext cx="10515600" cy="5661397"/>
          </a:xfrm>
        </p:spPr>
        <p:txBody>
          <a:bodyPr>
            <a:normAutofit lnSpcReduction="10000"/>
          </a:bodyPr>
          <a:lstStyle/>
          <a:p>
            <a:r>
              <a:rPr lang="it-IT" b="1" dirty="0"/>
              <a:t>Novità rilevanti nella fase di Progettazione</a:t>
            </a:r>
          </a:p>
          <a:p>
            <a:endParaRPr lang="it-IT" sz="2000" b="1" dirty="0"/>
          </a:p>
          <a:p>
            <a:r>
              <a:rPr lang="it-IT" sz="2000" b="1" u="sng" dirty="0" err="1"/>
              <a:t>Medologia</a:t>
            </a:r>
            <a:r>
              <a:rPr lang="it-IT" sz="2000" b="1" u="sng" dirty="0"/>
              <a:t> BIM</a:t>
            </a:r>
            <a:r>
              <a:rPr lang="it-IT" sz="2000" dirty="0"/>
              <a:t>: oltre alle disposizioni dell’Allegato I.7 che integrano i contenuti della progettazione e dettagliano il capitolato informativo, l’art.15 del Correttivo è intervenuto sull’art.43 del Codice rendendo obbligatorio l’utilizzo del BIM a decorrere dal 1 gennaio 2025 per la progettazione e la realizzazione di opere di nuova costruzione e interventi su costruzioni esistenti con stima del costo presunto dei lavori – non si fa più riferimento all’importo a base di gara – di importo superiore ai 2 milioni di euro.</a:t>
            </a:r>
          </a:p>
          <a:p>
            <a:r>
              <a:rPr lang="it-IT" sz="2000" dirty="0"/>
              <a:t>Nell’Allegato I.13 in caso di utilizzo di strumenti di gestione informativa digitale delle costruzioni (e non solo nelle ipotesi in cui esso è obbligatorio) il compenso è incrementato del 10% prima del calcolo delle spese e degli oneri accessori, che vanno, quindi, calcolati anche sul suddetto aumento percentuale.</a:t>
            </a:r>
          </a:p>
          <a:p>
            <a:r>
              <a:rPr lang="it-IT" sz="2000" dirty="0"/>
              <a:t>Inoltre, il BIM diventa obbligatorio per gli interventi su edifici classificati come beni culturali, qualora l'importo lavori superi la soglia comunitaria di 5.538.000 euro.</a:t>
            </a:r>
          </a:p>
          <a:p>
            <a:r>
              <a:rPr lang="it-IT" sz="2000" b="1" dirty="0"/>
              <a:t>Norma Transitoria art.225 bis c.2 se il DOCFAP (come ovviamente ogni altro documento progettuale dove il DOCFAP non sia obbligatorio) è già stato redatto entro il 31.12.2024 non si applicano le norme sulla modellazione informativa.</a:t>
            </a:r>
          </a:p>
          <a:p>
            <a:r>
              <a:rPr lang="it-IT" sz="2000" dirty="0"/>
              <a:t>Allegato I.9: atto programmatorio e organizzativo delle SA ivi compresa la formazione per l’utilizzo del BIM.</a:t>
            </a:r>
          </a:p>
          <a:p>
            <a:endParaRPr lang="it-IT" sz="2000" dirty="0"/>
          </a:p>
          <a:p>
            <a:endParaRPr lang="it-IT" sz="2000" dirty="0"/>
          </a:p>
        </p:txBody>
      </p:sp>
    </p:spTree>
    <p:extLst>
      <p:ext uri="{BB962C8B-B14F-4D97-AF65-F5344CB8AC3E}">
        <p14:creationId xmlns:p14="http://schemas.microsoft.com/office/powerpoint/2010/main" val="1632999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991D7A-BC55-243E-A24C-0DA8E6452A28}"/>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51C5BE5-9474-15DE-BA54-DF05760314A1}"/>
              </a:ext>
            </a:extLst>
          </p:cNvPr>
          <p:cNvSpPr>
            <a:spLocks noGrp="1"/>
          </p:cNvSpPr>
          <p:nvPr>
            <p:ph idx="1"/>
          </p:nvPr>
        </p:nvSpPr>
        <p:spPr>
          <a:xfrm>
            <a:off x="838200" y="172122"/>
            <a:ext cx="10515600" cy="6004841"/>
          </a:xfrm>
        </p:spPr>
        <p:txBody>
          <a:bodyPr>
            <a:normAutofit/>
          </a:bodyPr>
          <a:lstStyle/>
          <a:p>
            <a:r>
              <a:rPr lang="it-IT" b="1" dirty="0"/>
              <a:t>Novità rilevanti nella fase di Progettazione</a:t>
            </a:r>
          </a:p>
          <a:p>
            <a:endParaRPr lang="it-IT" sz="2000" b="1" dirty="0"/>
          </a:p>
          <a:p>
            <a:r>
              <a:rPr lang="it-IT" sz="2000" b="1" u="sng" dirty="0"/>
              <a:t>Novità nelle DEFINIZIONI del Codice correlate al tema informativo</a:t>
            </a:r>
            <a:r>
              <a:rPr lang="it-IT" sz="2000" dirty="0"/>
              <a:t>: L’Allegato I.1 viene modificato all’art.3 lett. q) al fine di introdurre e/o modificare le Definizioni inerenti il tema dell’informatizzazione del ciclo vita delle opere pubbliche in relazione alla programmazione, progettazione, esecuzione e successiva manutenzione.</a:t>
            </a:r>
          </a:p>
          <a:p>
            <a:r>
              <a:rPr lang="it-IT" sz="2000" dirty="0"/>
              <a:t>Vengono definite alcune figure, come il «coordinatore dei flussi informativi» (lett. q-ter), ossia la figura che opera a livello di singolo intervento di concerto con i vertici dell’organizzazione e su indicazione del gestore dei processi digitali.</a:t>
            </a:r>
          </a:p>
          <a:p>
            <a:r>
              <a:rPr lang="it-IT" sz="2000" dirty="0"/>
              <a:t>E il «gestore dei processi digitali», ossia quella figura (lett. </a:t>
            </a:r>
            <a:r>
              <a:rPr lang="it-IT" sz="2100" dirty="0"/>
              <a:t>q-quater) responsabile degli aspetti tecnici concernenti </a:t>
            </a:r>
            <a:r>
              <a:rPr lang="it-IT" sz="2100" u="sng" dirty="0"/>
              <a:t>la digitalizzazione dei processi posti in essere dalla stazione appaltante, con eventuali funzioni di supervisione o coordinamento generale degli interventi in corso</a:t>
            </a:r>
            <a:r>
              <a:rPr lang="it-IT" sz="2100" dirty="0"/>
              <a:t>;</a:t>
            </a:r>
          </a:p>
          <a:p>
            <a:r>
              <a:rPr lang="it-IT" sz="2100" dirty="0"/>
              <a:t>Vengono poi definiti il «contenitore di informazioni», il «modello informativo» (ossia l’insieme dei contenitori di informazioni), i «livelli di fabbisogno informativo», ossia il quadro di riferimento che definisce l’estensione e la rilevanza delle informazioni e dei dati significativi al fine di perseguire gli obiettivi del dato livello di progettazione.</a:t>
            </a:r>
          </a:p>
        </p:txBody>
      </p:sp>
    </p:spTree>
    <p:extLst>
      <p:ext uri="{BB962C8B-B14F-4D97-AF65-F5344CB8AC3E}">
        <p14:creationId xmlns:p14="http://schemas.microsoft.com/office/powerpoint/2010/main" val="2308061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D48E57-29E6-7F76-4DA8-F9801A02DC20}"/>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463EEF5-E425-84B5-18B7-3507B8E92981}"/>
              </a:ext>
            </a:extLst>
          </p:cNvPr>
          <p:cNvSpPr>
            <a:spLocks noGrp="1"/>
          </p:cNvSpPr>
          <p:nvPr>
            <p:ph idx="1"/>
          </p:nvPr>
        </p:nvSpPr>
        <p:spPr>
          <a:xfrm>
            <a:off x="838200" y="301214"/>
            <a:ext cx="10515600" cy="6045797"/>
          </a:xfrm>
        </p:spPr>
        <p:txBody>
          <a:bodyPr>
            <a:normAutofit/>
          </a:bodyPr>
          <a:lstStyle/>
          <a:p>
            <a:r>
              <a:rPr lang="it-IT" b="1" dirty="0"/>
              <a:t>Novità rilevanti nella fase di Progettazione</a:t>
            </a:r>
          </a:p>
          <a:p>
            <a:endParaRPr lang="it-IT" sz="2000" b="1" dirty="0"/>
          </a:p>
          <a:p>
            <a:r>
              <a:rPr lang="it-IT" sz="2200" b="1" u="sng" dirty="0"/>
              <a:t>DOCFAP e Modellazione Informativa</a:t>
            </a:r>
            <a:r>
              <a:rPr lang="it-IT" sz="2200" dirty="0"/>
              <a:t>: Nell’Allegato I.7 art.2 il DOCFAP «può» essere supportato da modelli informativi.</a:t>
            </a:r>
          </a:p>
          <a:p>
            <a:r>
              <a:rPr lang="it-IT" sz="2200" b="1" u="sng" dirty="0"/>
              <a:t>DIP e Modellazione Informativa</a:t>
            </a:r>
            <a:r>
              <a:rPr lang="it-IT" sz="2200" dirty="0"/>
              <a:t>: Nell’Allegato I.7 l’art.3 prescrive che «</a:t>
            </a:r>
            <a:r>
              <a:rPr lang="it-IT" sz="2200" i="1" dirty="0"/>
              <a:t>Quando la progettazione è sviluppata tramite l'adozione dei metodi e strumenti di gestione informativa digitale delle costruzioni</a:t>
            </a:r>
            <a:r>
              <a:rPr lang="it-IT" sz="2200" dirty="0"/>
              <a:t>» il DIP individui i livelli di fabbisogno informativo funzionali agli obiettivi del relativo livello di progettazione e agli obiettivi ed usi dei modelli informativi identificati dalla stazione appaltante nel capitolato informativo.</a:t>
            </a:r>
          </a:p>
          <a:p>
            <a:pPr algn="l"/>
            <a:r>
              <a:rPr lang="it-IT" sz="2200" dirty="0"/>
              <a:t>PFTE e Modellazione Informativa: Nell’Allegato I.7, l’art.7  prescrive uno dei documenti componenti il PFTE sia (ove prescritto o ove facoltativamente adottato) composto anche dai «</a:t>
            </a:r>
            <a:r>
              <a:rPr lang="it-IT" sz="2200" i="1" dirty="0"/>
              <a:t>modelli informativi e relativa relazione specialistica sulla modellazione informativa</a:t>
            </a:r>
            <a:r>
              <a:rPr lang="it-IT" sz="2200" dirty="0"/>
              <a:t>».</a:t>
            </a:r>
          </a:p>
          <a:p>
            <a:pPr algn="l"/>
            <a:r>
              <a:rPr lang="it-IT" sz="2200" dirty="0"/>
              <a:t>All’art.12 dell’Allegato I.7 viene evidenziato come nel caso di progettazione rientrante nella casistica del BIM, </a:t>
            </a:r>
            <a:r>
              <a:rPr lang="it-IT" sz="2200" u="sng" dirty="0"/>
              <a:t>gli elaborati grafici </a:t>
            </a:r>
            <a:r>
              <a:rPr lang="it-IT" sz="2200" dirty="0"/>
              <a:t>siano estratti dai modelli informativi ove tecnologicamente compatibile.</a:t>
            </a:r>
          </a:p>
        </p:txBody>
      </p:sp>
    </p:spTree>
    <p:extLst>
      <p:ext uri="{BB962C8B-B14F-4D97-AF65-F5344CB8AC3E}">
        <p14:creationId xmlns:p14="http://schemas.microsoft.com/office/powerpoint/2010/main" val="1026627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6FD6B9-E901-2F14-D2BE-F19432092A4D}"/>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B9F1979-7821-B6E5-3D15-994B2303E848}"/>
              </a:ext>
            </a:extLst>
          </p:cNvPr>
          <p:cNvSpPr>
            <a:spLocks noGrp="1"/>
          </p:cNvSpPr>
          <p:nvPr>
            <p:ph idx="1"/>
          </p:nvPr>
        </p:nvSpPr>
        <p:spPr>
          <a:xfrm>
            <a:off x="838200" y="172122"/>
            <a:ext cx="10515600" cy="6004841"/>
          </a:xfrm>
        </p:spPr>
        <p:txBody>
          <a:bodyPr>
            <a:normAutofit lnSpcReduction="10000"/>
          </a:bodyPr>
          <a:lstStyle/>
          <a:p>
            <a:r>
              <a:rPr lang="it-IT" b="1" dirty="0"/>
              <a:t>Novità rilevanti nella fase di Progettazione</a:t>
            </a:r>
          </a:p>
          <a:p>
            <a:endParaRPr lang="it-IT" sz="2000" b="1" dirty="0"/>
          </a:p>
          <a:p>
            <a:pPr algn="l"/>
            <a:r>
              <a:rPr lang="it-IT" sz="2000" dirty="0"/>
              <a:t>L’art.13 dell’Allegato I.7 (</a:t>
            </a:r>
            <a:r>
              <a:rPr lang="it-IT" sz="2000" u="sng" dirty="0"/>
              <a:t>Relazione Specialistica sulla Modellazione Informativa</a:t>
            </a:r>
            <a:r>
              <a:rPr lang="it-IT" sz="2000" dirty="0"/>
              <a:t>) viene integralmente riscritto e integrato dal Correttivo.</a:t>
            </a:r>
          </a:p>
          <a:p>
            <a:pPr algn="l"/>
            <a:r>
              <a:rPr lang="it-IT" sz="2000" dirty="0"/>
              <a:t>La Relazione Specialistica sulla Modellazione Informativa «attesta l'adempimento ai requisiti definiti nel Capitolato Informativo» secondo il Piano di Gestione Informativa (entrambi descritti nell’Allegato I.9).</a:t>
            </a:r>
          </a:p>
          <a:p>
            <a:pPr algn="l"/>
            <a:r>
              <a:rPr lang="it-IT" sz="2000" dirty="0"/>
              <a:t>Viene inserito l’Art.13-bis che descrive i «</a:t>
            </a:r>
            <a:r>
              <a:rPr lang="it-IT" sz="2000" u="sng" dirty="0"/>
              <a:t>Modelli informativi</a:t>
            </a:r>
            <a:r>
              <a:rPr lang="it-IT" sz="2000" dirty="0"/>
              <a:t>» come quegli elementi del PFTE che contengono «</a:t>
            </a:r>
            <a:r>
              <a:rPr lang="it-IT" sz="2000" i="1" dirty="0"/>
              <a:t>i dati necessari per la valutazione dei costi, dei tempi di realizzazione dell'intervento, associato alla soluzione progettuale scelta</a:t>
            </a:r>
            <a:r>
              <a:rPr lang="it-IT" sz="2000" dirty="0"/>
              <a:t>».</a:t>
            </a:r>
          </a:p>
          <a:p>
            <a:pPr algn="l"/>
            <a:r>
              <a:rPr lang="it-IT" sz="2000" dirty="0"/>
              <a:t>Viene, inoltre, previsto all’Art.13-ter come parte integrante del PFTE il «</a:t>
            </a:r>
            <a:r>
              <a:rPr lang="it-IT" sz="2000" u="sng" dirty="0"/>
              <a:t>Capitolato Informativo (del PFTE</a:t>
            </a:r>
            <a:r>
              <a:rPr lang="it-IT" sz="2000" dirty="0"/>
              <a:t>)» </a:t>
            </a:r>
            <a:r>
              <a:rPr lang="it-IT" sz="2100" dirty="0"/>
              <a:t>che nel caso di Appalto Integrato il Capitolato Informativo «declina i requisiti informativi strategici generali e specifici, compresi i livelli di fabbisogno informativo coerenti con il livello di progettazione posto a base di gara» Inoltre, il Capitolato Informativo contiene tutti gli elementi utili alla individuazione dei requisiti di produzione, gestione, trasmissione ed archiviazione dei contenuti informativi, in stretta connessione con gli obiettivi decisionali e gestionali della stazione appaltante. Tale documento fornisce, altresì, la descrizione delle specifiche relative all'ambiente di condivisione dei dati.</a:t>
            </a:r>
          </a:p>
        </p:txBody>
      </p:sp>
    </p:spTree>
    <p:extLst>
      <p:ext uri="{BB962C8B-B14F-4D97-AF65-F5344CB8AC3E}">
        <p14:creationId xmlns:p14="http://schemas.microsoft.com/office/powerpoint/2010/main" val="294768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54299B-3EC9-8807-86C9-E01047CAFEAC}"/>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2F87122-1D6A-E7CA-B610-C127C668EB17}"/>
              </a:ext>
            </a:extLst>
          </p:cNvPr>
          <p:cNvSpPr>
            <a:spLocks noGrp="1"/>
          </p:cNvSpPr>
          <p:nvPr>
            <p:ph idx="1"/>
          </p:nvPr>
        </p:nvSpPr>
        <p:spPr>
          <a:xfrm>
            <a:off x="838200" y="172122"/>
            <a:ext cx="10515600" cy="6004841"/>
          </a:xfrm>
        </p:spPr>
        <p:txBody>
          <a:bodyPr>
            <a:normAutofit/>
          </a:bodyPr>
          <a:lstStyle/>
          <a:p>
            <a:r>
              <a:rPr lang="it-IT" b="1" dirty="0"/>
              <a:t>Novità rilevanti nella fase di Progettazione</a:t>
            </a:r>
          </a:p>
          <a:p>
            <a:endParaRPr lang="it-IT" sz="2000" b="1" dirty="0"/>
          </a:p>
          <a:p>
            <a:pPr algn="l"/>
            <a:r>
              <a:rPr lang="it-IT" sz="2000" dirty="0"/>
              <a:t>L’art.15 in tema di PSC del PFTE la SA ha «la facoltà» di richiedere che gli elementi in  tema di sicurezza siano integrati nei modelli informativi.</a:t>
            </a:r>
          </a:p>
          <a:p>
            <a:pPr algn="l"/>
            <a:r>
              <a:rPr lang="it-IT" sz="2000" dirty="0"/>
              <a:t>Analogamente nel Calcolo Sommario dei Lavori (art.16), è facoltà della SA richiedere l’utilizzo di strumenti di gestione digitale nel calcolo delle stime.</a:t>
            </a:r>
          </a:p>
          <a:p>
            <a:pPr algn="l"/>
            <a:r>
              <a:rPr lang="it-IT" sz="2000" dirty="0"/>
              <a:t>Analogamente è facoltà della SA chiedere che il Cronoprogramma sia sviluppato con l’utilizzo dei modelli informativi (art.18).</a:t>
            </a:r>
          </a:p>
          <a:p>
            <a:pPr algn="l"/>
            <a:r>
              <a:rPr lang="it-IT" sz="2000" dirty="0"/>
              <a:t>Così come per la redazione del Piano di Manutenzione dell’Opera nel caso di adozione di modelli informativi la SA può chiedere che il Cronoprogramma sia sviluppato con modelli informativi.</a:t>
            </a:r>
            <a:endParaRPr lang="it-IT" sz="2100" dirty="0"/>
          </a:p>
        </p:txBody>
      </p:sp>
    </p:spTree>
    <p:extLst>
      <p:ext uri="{BB962C8B-B14F-4D97-AF65-F5344CB8AC3E}">
        <p14:creationId xmlns:p14="http://schemas.microsoft.com/office/powerpoint/2010/main" val="1481733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4969C6-9BBB-713A-F329-A8691E16CCC0}"/>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5FA847F-C855-CB3A-7757-01ED56C680F4}"/>
              </a:ext>
            </a:extLst>
          </p:cNvPr>
          <p:cNvSpPr>
            <a:spLocks noGrp="1"/>
          </p:cNvSpPr>
          <p:nvPr>
            <p:ph idx="1"/>
          </p:nvPr>
        </p:nvSpPr>
        <p:spPr>
          <a:xfrm>
            <a:off x="838200" y="172122"/>
            <a:ext cx="10515600" cy="6004841"/>
          </a:xfrm>
        </p:spPr>
        <p:txBody>
          <a:bodyPr>
            <a:normAutofit/>
          </a:bodyPr>
          <a:lstStyle/>
          <a:p>
            <a:r>
              <a:rPr lang="it-IT" b="1" dirty="0"/>
              <a:t>Novità rilevanti nella fase di Progettazione</a:t>
            </a:r>
          </a:p>
          <a:p>
            <a:endParaRPr lang="it-IT" sz="2000" b="1" dirty="0"/>
          </a:p>
          <a:p>
            <a:pPr algn="l"/>
            <a:r>
              <a:rPr lang="it-IT" sz="2000" dirty="0"/>
              <a:t>Nell’ambito del PE fanno parte dello stesso anche il Capitolato Informativo (del PE) e i Modelli Informativi e la Relazione Specialistica sulla Modellazione Informativa (del PE).</a:t>
            </a:r>
          </a:p>
          <a:p>
            <a:pPr algn="l"/>
            <a:r>
              <a:rPr lang="it-IT" sz="2000" dirty="0"/>
              <a:t>Analogamente a quanto prescritto per il PFTE il PE vede l’approfondimento informativo di quanto sviluppato nel PFTE.</a:t>
            </a:r>
          </a:p>
          <a:p>
            <a:pPr algn="l"/>
            <a:r>
              <a:rPr lang="it-IT" sz="2000" dirty="0"/>
              <a:t>Vengono introdotte disposizioni anche in tema di </a:t>
            </a:r>
            <a:r>
              <a:rPr lang="it-IT" sz="2000" u="sng" dirty="0"/>
              <a:t>Verifica della Progettazione </a:t>
            </a:r>
            <a:r>
              <a:rPr lang="it-IT" sz="2000" dirty="0"/>
              <a:t>(art.37 comma 4) con obbligo del verificatore di controllare la coerenza delle successive declinazione dei modelli informativi dal DIP al PE oggetto di una specifica indicazione di controllo documentale all’art.40 comma 2 n.11 lett. i-bis) e i-ter).</a:t>
            </a:r>
          </a:p>
          <a:p>
            <a:pPr algn="l"/>
            <a:endParaRPr lang="it-IT" sz="2000" dirty="0"/>
          </a:p>
          <a:p>
            <a:pPr algn="l"/>
            <a:r>
              <a:rPr lang="it-IT" sz="2000" b="1" dirty="0"/>
              <a:t>L’Allegato I.9 </a:t>
            </a:r>
            <a:r>
              <a:rPr lang="it-IT" sz="2000" dirty="0"/>
              <a:t>viene – di fatto - integralmente riscritto </a:t>
            </a:r>
            <a:r>
              <a:rPr lang="it-IT" sz="2000" b="1" dirty="0"/>
              <a:t>prescrivendo al comma 2 dell’art.1 che le SA prima</a:t>
            </a:r>
            <a:r>
              <a:rPr lang="it-IT" sz="2000" dirty="0"/>
              <a:t> di integrare nei propri processi i metodi e strumenti di gestione informativa digitale delle costruzioni, consentendone l'adozione nei singoli procedimenti, indipendentemente dalla fase progettuale e dal relativo importo dei lavori, </a:t>
            </a:r>
            <a:r>
              <a:rPr lang="it-IT" sz="2000" b="1" dirty="0"/>
              <a:t>provvedono necessariamente a definire e attuare un piano di formazione specifica del personale, secondo i diversi ruoli ricoperti</a:t>
            </a:r>
            <a:r>
              <a:rPr lang="it-IT" sz="2000" dirty="0"/>
              <a:t> (compreso il </a:t>
            </a:r>
            <a:r>
              <a:rPr lang="it-IT" sz="2000" dirty="0" err="1"/>
              <a:t>personalepreposto</a:t>
            </a:r>
            <a:r>
              <a:rPr lang="it-IT" sz="2000" dirty="0"/>
              <a:t> alle attività finanziarie e amministrative, non solo tecniche quindi).</a:t>
            </a:r>
          </a:p>
        </p:txBody>
      </p:sp>
    </p:spTree>
    <p:extLst>
      <p:ext uri="{BB962C8B-B14F-4D97-AF65-F5344CB8AC3E}">
        <p14:creationId xmlns:p14="http://schemas.microsoft.com/office/powerpoint/2010/main" val="1766878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AF6B09-5E89-C4B3-56A6-99CBA0C11406}"/>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13F8025-C3A7-5015-510F-70DCF89D3EEF}"/>
              </a:ext>
            </a:extLst>
          </p:cNvPr>
          <p:cNvSpPr>
            <a:spLocks noGrp="1"/>
          </p:cNvSpPr>
          <p:nvPr>
            <p:ph idx="1"/>
          </p:nvPr>
        </p:nvSpPr>
        <p:spPr>
          <a:xfrm>
            <a:off x="838200" y="172122"/>
            <a:ext cx="10515600" cy="6293224"/>
          </a:xfrm>
        </p:spPr>
        <p:txBody>
          <a:bodyPr>
            <a:normAutofit fontScale="92500" lnSpcReduction="10000"/>
          </a:bodyPr>
          <a:lstStyle/>
          <a:p>
            <a:r>
              <a:rPr lang="it-IT" b="1" dirty="0"/>
              <a:t>Novità rilevanti nella fase di Progettazione</a:t>
            </a:r>
          </a:p>
          <a:p>
            <a:endParaRPr lang="it-IT" sz="2000" b="1" dirty="0"/>
          </a:p>
          <a:p>
            <a:pPr algn="l"/>
            <a:r>
              <a:rPr lang="it-IT" sz="2000" dirty="0"/>
              <a:t>Le SA devono contestualmente «</a:t>
            </a:r>
            <a:r>
              <a:rPr lang="it-IT" sz="2000" i="1" u="sng" dirty="0"/>
              <a:t>definire e attuare un piano di acquisizione, gestione e manutenzione degli strumenti hardware e software </a:t>
            </a:r>
            <a:r>
              <a:rPr lang="it-IT" sz="2000" i="1" dirty="0"/>
              <a:t>di gestione informativa digitale dei processi decisionali</a:t>
            </a:r>
            <a:r>
              <a:rPr lang="it-IT" sz="2000" dirty="0"/>
              <a:t>».</a:t>
            </a:r>
          </a:p>
          <a:p>
            <a:pPr algn="l"/>
            <a:r>
              <a:rPr lang="it-IT" sz="2000" dirty="0"/>
              <a:t>Inoltre, le SA devono «</a:t>
            </a:r>
            <a:r>
              <a:rPr lang="it-IT" sz="2000" i="1" u="sng" dirty="0"/>
              <a:t>redigere e adottare un atto di organizzazione</a:t>
            </a:r>
            <a:r>
              <a:rPr lang="it-IT" sz="2000" i="1" dirty="0"/>
              <a:t> per la formale e analitica esplicazione dei ruoli, delle responsabilità, dei processi decisionali e gestionali, dei flussi informativi, degli standard e dei requisiti, volto a ottimizzare il sistema organizzativo</a:t>
            </a:r>
            <a:r>
              <a:rPr lang="it-IT" sz="2000" dirty="0"/>
              <a:t>».</a:t>
            </a:r>
          </a:p>
          <a:p>
            <a:pPr algn="l"/>
            <a:r>
              <a:rPr lang="it-IT" sz="2000" dirty="0"/>
              <a:t>Le SA (che adottano i metodi e gli strumenti informativi) «</a:t>
            </a:r>
            <a:r>
              <a:rPr lang="it-IT" sz="2000" i="1" u="sng" dirty="0"/>
              <a:t>nominano un gestore dell'ambiente di condivisione dei dati e almeno un gestore dei processi digitali</a:t>
            </a:r>
            <a:r>
              <a:rPr lang="it-IT" sz="2000" dirty="0"/>
              <a:t>». </a:t>
            </a:r>
          </a:p>
          <a:p>
            <a:pPr algn="l"/>
            <a:r>
              <a:rPr lang="it-IT" sz="2000" dirty="0"/>
              <a:t>Le SA inoltre «</a:t>
            </a:r>
            <a:r>
              <a:rPr lang="it-IT" sz="2000" i="1" u="sng" dirty="0"/>
              <a:t>nominano per ogni intervento un coordinatore dei flussi informativi all'interno della struttura di supporto al responsabile unico».</a:t>
            </a:r>
          </a:p>
          <a:p>
            <a:pPr algn="l"/>
            <a:r>
              <a:rPr lang="it-IT" sz="2000" dirty="0"/>
              <a:t>I Gestori e Coordinatori sono individuati secondo l’Allegato I.9 «preferibilmente» tra i dipendenti delle stazioni appaltanti, anche a tempo determinato.</a:t>
            </a:r>
          </a:p>
          <a:p>
            <a:pPr algn="l"/>
            <a:r>
              <a:rPr lang="it-IT" sz="2000" dirty="0"/>
              <a:t>I suddetti devono essere in possesso di adeguata competenza, </a:t>
            </a:r>
            <a:r>
              <a:rPr lang="it-IT" sz="2000" u="sng" dirty="0"/>
              <a:t>acquisita tramite documentata conoscenza diretta, attraverso l'osservazione, l'uso e la pratica professionale ovvero mediante la frequenza, con profitto, di appositi corsi di formazione</a:t>
            </a:r>
            <a:r>
              <a:rPr lang="it-IT" sz="2000" dirty="0"/>
              <a:t>. </a:t>
            </a:r>
          </a:p>
          <a:p>
            <a:pPr algn="l"/>
            <a:r>
              <a:rPr lang="it-IT" sz="2000" b="1" dirty="0"/>
              <a:t>In caso di impossibilità di individuare i gestori i coordinatori all'interno del proprio personale, le stazioni appaltanti affidano all'esterno le relative funzioni, con le modalità previste dal Codice in tema di appalti di servizi</a:t>
            </a:r>
            <a:r>
              <a:rPr lang="it-IT" sz="2000" dirty="0"/>
              <a:t>.</a:t>
            </a:r>
          </a:p>
        </p:txBody>
      </p:sp>
    </p:spTree>
    <p:extLst>
      <p:ext uri="{BB962C8B-B14F-4D97-AF65-F5344CB8AC3E}">
        <p14:creationId xmlns:p14="http://schemas.microsoft.com/office/powerpoint/2010/main" val="3272882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8C802F-A88F-1728-BDD6-17F10715E2C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8A767C8-CA1F-E8FA-8A80-BE9CDFE42F35}"/>
              </a:ext>
            </a:extLst>
          </p:cNvPr>
          <p:cNvSpPr>
            <a:spLocks noGrp="1"/>
          </p:cNvSpPr>
          <p:nvPr>
            <p:ph idx="1"/>
          </p:nvPr>
        </p:nvSpPr>
        <p:spPr>
          <a:xfrm>
            <a:off x="838200" y="172122"/>
            <a:ext cx="10515600" cy="6293224"/>
          </a:xfrm>
        </p:spPr>
        <p:txBody>
          <a:bodyPr>
            <a:normAutofit/>
          </a:bodyPr>
          <a:lstStyle/>
          <a:p>
            <a:r>
              <a:rPr lang="it-IT" b="1" dirty="0"/>
              <a:t>Novità rilevanti nella fase di Progettazione</a:t>
            </a:r>
          </a:p>
          <a:p>
            <a:endParaRPr lang="it-IT" sz="2000" b="1" dirty="0"/>
          </a:p>
          <a:p>
            <a:pPr algn="l"/>
            <a:r>
              <a:rPr lang="it-IT" sz="2000" dirty="0"/>
              <a:t>L’art.1 comma 8 dell’Allegato I.9 prescrive che le SA in caso di affidamento all’esterno della progettazione devono predisporre tra i documenti a base di gara un «capitolato informativo» in cui siano individuati gli obiettivi informativi della SA, i requisiti tecnici e gestionali dei modelli da utilizzare, dell’ambiente di condivisione dei dati, della tutela della riservatezza e di sicurezza informatica e le caratteristiche di interoperabilità.</a:t>
            </a:r>
          </a:p>
          <a:p>
            <a:pPr algn="l"/>
            <a:r>
              <a:rPr lang="it-IT" sz="2000" dirty="0"/>
              <a:t>Nei documenti contrattuali dell’incarico di progettazione all’esterno sono disciplinate le responsabilità gli obblighi e gli adempimenti inerenti i modelli informativi.</a:t>
            </a:r>
          </a:p>
          <a:p>
            <a:pPr algn="l"/>
            <a:r>
              <a:rPr lang="it-IT" sz="2000" dirty="0"/>
              <a:t>Il comma 10 individua una peculiarità inerente l’</a:t>
            </a:r>
            <a:r>
              <a:rPr lang="it-IT" sz="2000" dirty="0" err="1"/>
              <a:t>OEpV</a:t>
            </a:r>
            <a:r>
              <a:rPr lang="it-IT" sz="2000" dirty="0"/>
              <a:t> negli affidamenti di appalti di progettazione imponendo agli OE di presentare nell’offerta tecnica «anche l'offerta di gestione informativa in risposta ai requisiti richiesti nel capitolato informativo». Da come è posta, la norma sembra prevedere una sorta di «obbligo» di prevedere tale documento nell’offerta tecnica.</a:t>
            </a:r>
          </a:p>
          <a:p>
            <a:pPr algn="l"/>
            <a:r>
              <a:rPr lang="it-IT" sz="2000" dirty="0"/>
              <a:t>Successivamente all’aggiudicazione, il comma 10 impone all’aggiudicatario di redigere «</a:t>
            </a:r>
            <a:r>
              <a:rPr lang="it-IT" sz="2000" i="1" u="sng" dirty="0"/>
              <a:t>il piano di gestione informativa</a:t>
            </a:r>
            <a:r>
              <a:rPr lang="it-IT" sz="2000" dirty="0"/>
              <a:t>» da sottoporre alla SA dopo la stipula del contratto MA PRIMA dell’esecuzione. Infatti, in caso di esecuzione anticipata, la SA può chiedere tale piano prima dell’avvio dell’esecuzione anticipata (es. per tutti gli appalti sotto soglia di progettazione..).</a:t>
            </a:r>
          </a:p>
        </p:txBody>
      </p:sp>
    </p:spTree>
    <p:extLst>
      <p:ext uri="{BB962C8B-B14F-4D97-AF65-F5344CB8AC3E}">
        <p14:creationId xmlns:p14="http://schemas.microsoft.com/office/powerpoint/2010/main" val="2901042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5B39FD4-FB88-22B4-D767-321D13FCEFF7}"/>
              </a:ext>
            </a:extLst>
          </p:cNvPr>
          <p:cNvSpPr>
            <a:spLocks noGrp="1"/>
          </p:cNvSpPr>
          <p:nvPr>
            <p:ph idx="1"/>
          </p:nvPr>
        </p:nvSpPr>
        <p:spPr>
          <a:xfrm>
            <a:off x="838200" y="515566"/>
            <a:ext cx="10515600" cy="5661397"/>
          </a:xfrm>
        </p:spPr>
        <p:txBody>
          <a:bodyPr>
            <a:normAutofit/>
          </a:bodyPr>
          <a:lstStyle/>
          <a:p>
            <a:r>
              <a:rPr lang="it-IT" b="1" dirty="0"/>
              <a:t>Novità rilevanti nella fase di Progettazione</a:t>
            </a:r>
          </a:p>
          <a:p>
            <a:endParaRPr lang="it-IT" b="1" dirty="0"/>
          </a:p>
          <a:p>
            <a:r>
              <a:rPr lang="it-IT" sz="2000" b="1" u="sng" dirty="0"/>
              <a:t>Manutenzione ordinaria e straordinaria </a:t>
            </a:r>
            <a:r>
              <a:rPr lang="it-IT" sz="2000" dirty="0"/>
              <a:t>(art. 14, co 1, </a:t>
            </a:r>
            <a:r>
              <a:rPr lang="it-IT" sz="2000" dirty="0" err="1"/>
              <a:t>lett</a:t>
            </a:r>
            <a:r>
              <a:rPr lang="it-IT" sz="2000" dirty="0"/>
              <a:t> c, Correttivo e art. 41, co 5 bis, Codice)</a:t>
            </a:r>
          </a:p>
          <a:p>
            <a:r>
              <a:rPr lang="it-IT" sz="2000" dirty="0"/>
              <a:t>I contratti di lavori di manutenzione ordinaria e straordinaria (ad eccezione degli interventi di manutenzione straordinaria che prevedono il rinnovo o la sostituzione di parti strutturali delle opere o di impianti) </a:t>
            </a:r>
            <a:r>
              <a:rPr lang="it-IT" sz="2000" b="1" u="sng" dirty="0"/>
              <a:t>possono</a:t>
            </a:r>
            <a:r>
              <a:rPr lang="it-IT" sz="2000" u="sng" dirty="0"/>
              <a:t> essere affidati sulla base del PFTE </a:t>
            </a:r>
            <a:r>
              <a:rPr lang="it-IT" sz="2000" dirty="0"/>
              <a:t>costituito almeno da a) relazione generale b) computo estimativo dell’opera; c) elenco dei prezzi unitari delle lavorazioni previste; d) piano di sicurezza e di coordinamento (elaborati di cui all’articolo 6, co 8-bis dell’Allegato I.7). </a:t>
            </a:r>
          </a:p>
          <a:p>
            <a:r>
              <a:rPr lang="it-IT" sz="2000" b="1" dirty="0"/>
              <a:t>L’esecuzione</a:t>
            </a:r>
            <a:r>
              <a:rPr lang="it-IT" sz="2000" dirty="0"/>
              <a:t> dei predetti lavori </a:t>
            </a:r>
            <a:r>
              <a:rPr lang="it-IT" sz="2000" b="1" dirty="0"/>
              <a:t>può prescindere dall’avvenuta redazione e approvazione del progetto esecutivo.</a:t>
            </a:r>
          </a:p>
          <a:p>
            <a:endParaRPr lang="it-IT" b="1" dirty="0"/>
          </a:p>
          <a:p>
            <a:endParaRPr lang="it-IT" dirty="0"/>
          </a:p>
        </p:txBody>
      </p:sp>
    </p:spTree>
    <p:extLst>
      <p:ext uri="{BB962C8B-B14F-4D97-AF65-F5344CB8AC3E}">
        <p14:creationId xmlns:p14="http://schemas.microsoft.com/office/powerpoint/2010/main" val="3350277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BBDC34-7707-69DE-1030-D350C39ED6C7}"/>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30C9C54-67EC-0A13-D1EE-A9BE04C410BF}"/>
              </a:ext>
            </a:extLst>
          </p:cNvPr>
          <p:cNvSpPr>
            <a:spLocks noGrp="1"/>
          </p:cNvSpPr>
          <p:nvPr>
            <p:ph idx="1"/>
          </p:nvPr>
        </p:nvSpPr>
        <p:spPr>
          <a:xfrm>
            <a:off x="838200" y="172122"/>
            <a:ext cx="10515600" cy="6379285"/>
          </a:xfrm>
        </p:spPr>
        <p:txBody>
          <a:bodyPr>
            <a:normAutofit/>
          </a:bodyPr>
          <a:lstStyle/>
          <a:p>
            <a:r>
              <a:rPr lang="it-IT" b="1" dirty="0"/>
              <a:t>Novità rilevanti nella fase di Direzione dell’Esecuzione (BIM)</a:t>
            </a:r>
          </a:p>
          <a:p>
            <a:endParaRPr lang="it-IT" sz="2000" b="1" dirty="0"/>
          </a:p>
          <a:p>
            <a:pPr algn="l"/>
            <a:r>
              <a:rPr lang="it-IT" sz="2400" dirty="0"/>
              <a:t>L’art.1 comma 11 tratta degli obblighi inerenti la gestione informatica della fase di esecuzione, chiarendo che «</a:t>
            </a:r>
            <a:r>
              <a:rPr lang="it-IT" sz="2400" i="1" dirty="0"/>
              <a:t>Il coordinamento, la direzione e il controllo tecnico- contabile dell'esecuzione dei contratti pubblici</a:t>
            </a:r>
            <a:r>
              <a:rPr lang="it-IT" sz="2400" dirty="0"/>
              <a:t>, </a:t>
            </a:r>
            <a:r>
              <a:rPr lang="it-IT" sz="2400" b="1" u="sng" dirty="0"/>
              <a:t>possono essere svolti mediante l'adozione dei metodi e degli strumenti di gestione informativa digitale</a:t>
            </a:r>
            <a:r>
              <a:rPr lang="it-IT" sz="2400" dirty="0"/>
              <a:t>. </a:t>
            </a:r>
            <a:r>
              <a:rPr lang="it-IT" sz="2400" i="1" dirty="0"/>
              <a:t>A questo fine, </a:t>
            </a:r>
            <a:r>
              <a:rPr lang="it-IT" sz="2400" i="1" u="sng" dirty="0"/>
              <a:t>se il direttore dei lavori non è in possesso delle competenze necessarie, all'interno del suo ufficio è nominato un coordinatore dei flussi informativi</a:t>
            </a:r>
            <a:r>
              <a:rPr lang="it-IT" sz="2400" u="sng" dirty="0"/>
              <a:t>.</a:t>
            </a:r>
            <a:r>
              <a:rPr lang="it-IT" sz="2400" dirty="0"/>
              <a:t> </a:t>
            </a:r>
            <a:r>
              <a:rPr lang="it-IT" sz="2400" i="1" dirty="0"/>
              <a:t>Per il collaudo o la verifica di conformità, l'affidatario consegna i modelli informativi aggiornati durante la realizzazione dell'opera e corrispondenti a quanto realizzato e la relazione specialistica sulla modellazione informativa che attesti il rispetto e l'adempimento di quanto prescritto nel capitolato informativo</a:t>
            </a:r>
            <a:r>
              <a:rPr lang="it-IT" sz="2400" dirty="0"/>
              <a:t>. </a:t>
            </a:r>
            <a:r>
              <a:rPr lang="it-IT" sz="2400" i="1" u="sng" dirty="0"/>
              <a:t>La verifica di tali adempimenti rientra fra le attività dell'organo di collaudo</a:t>
            </a:r>
            <a:r>
              <a:rPr lang="it-IT" sz="2400" dirty="0"/>
              <a:t>».</a:t>
            </a:r>
          </a:p>
          <a:p>
            <a:pPr algn="l"/>
            <a:r>
              <a:rPr lang="it-IT" sz="2400" dirty="0"/>
              <a:t>Sembrerebbe, quindi, facoltativo lo svolgimento della fase di direzione tecnico contabile con strumenti informativi.</a:t>
            </a:r>
          </a:p>
        </p:txBody>
      </p:sp>
    </p:spTree>
    <p:extLst>
      <p:ext uri="{BB962C8B-B14F-4D97-AF65-F5344CB8AC3E}">
        <p14:creationId xmlns:p14="http://schemas.microsoft.com/office/powerpoint/2010/main" val="39259557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016DD8-7171-EA92-216A-9C687AA350FA}"/>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860CD00-4E41-A1C1-242D-4124B637AB5F}"/>
              </a:ext>
            </a:extLst>
          </p:cNvPr>
          <p:cNvSpPr>
            <a:spLocks noGrp="1"/>
          </p:cNvSpPr>
          <p:nvPr>
            <p:ph idx="1"/>
          </p:nvPr>
        </p:nvSpPr>
        <p:spPr>
          <a:xfrm>
            <a:off x="838200" y="172122"/>
            <a:ext cx="10515600" cy="6293224"/>
          </a:xfrm>
        </p:spPr>
        <p:txBody>
          <a:bodyPr>
            <a:normAutofit fontScale="92500" lnSpcReduction="10000"/>
          </a:bodyPr>
          <a:lstStyle/>
          <a:p>
            <a:r>
              <a:rPr lang="it-IT" b="1" dirty="0"/>
              <a:t>Novità rilevanti nella fase di Direzione dell’Esecuzione (BIM)</a:t>
            </a:r>
          </a:p>
          <a:p>
            <a:endParaRPr lang="it-IT" sz="2000" b="1" dirty="0"/>
          </a:p>
          <a:p>
            <a:r>
              <a:rPr lang="it-IT" sz="2400" dirty="0"/>
              <a:t>Tale indicazione risulta confermata dal testo dell’Allegato II.14 in tema di esecuzione, dove si specifica che «quando» siano utilizzati i modelli informativi, allora il DL può avvalersi di strumenti digitali di registrazione dei controlli sui materiali, nella redazione dei documenti contabili e nella contabilizzazione dei lavori (art.12 comma 10 e 11 dell’Allegato II.14).</a:t>
            </a:r>
          </a:p>
          <a:p>
            <a:pPr algn="l"/>
            <a:r>
              <a:rPr lang="it-IT" sz="2400" dirty="0"/>
              <a:t>Tuttavia va rilevato che l’art.43 dispone che «</a:t>
            </a:r>
            <a:r>
              <a:rPr lang="it-IT" sz="2400" i="1" dirty="0"/>
              <a:t>A decorrere dal 1° gennaio 2025, le stazioni appaltanti e gli enti concedenti adottano metodi e strumenti di gestione informativa digitale delle costruzioni </a:t>
            </a:r>
            <a:r>
              <a:rPr lang="it-IT" sz="2400" b="1" i="1" u="sng" dirty="0"/>
              <a:t>per la progettazione e la realizzazione di opere di nuova costruzione e per gli interventi su costruzioni esistenti </a:t>
            </a:r>
            <a:r>
              <a:rPr lang="it-IT" sz="2400" i="1" dirty="0"/>
              <a:t>con stima del costo presunto dei lavori di importo superiore a 2 milioni di euro ovvero alla soglia dell'articolo 14, comma 1, lettera a), in caso di interventi su edifici di cui all'articolo 10, comma 1, del codice dei beni culturali, di cui al decreto legislativo 22 gennaio 2004, n. 42 (con eccezione delle manutenzioni ordinarie e straordinarie)».</a:t>
            </a:r>
          </a:p>
          <a:p>
            <a:pPr algn="l"/>
            <a:r>
              <a:rPr lang="it-IT" sz="2400" dirty="0"/>
              <a:t>I commi 10 e 11 dell’art.12 dell’Allegato II.14, evidenziano che la contabilità dei lavori deve essere svolta con  programmi con formati aperti non proprietari, che debbono garantire autenticità, sicurezza dei dati e provenienza dai soggetti (sono del resto documenti facenti fede pubblica). Se la DL viene affidata all’esterno è compito del RUP verificare l’esistenza di tali caratteristiche. </a:t>
            </a:r>
          </a:p>
          <a:p>
            <a:pPr algn="l"/>
            <a:endParaRPr lang="it-IT" sz="2400" dirty="0"/>
          </a:p>
        </p:txBody>
      </p:sp>
    </p:spTree>
    <p:extLst>
      <p:ext uri="{BB962C8B-B14F-4D97-AF65-F5344CB8AC3E}">
        <p14:creationId xmlns:p14="http://schemas.microsoft.com/office/powerpoint/2010/main" val="996376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6AC793-A5D1-10DC-3CBC-1B3259CD02F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12C2864-DEEB-ED86-2981-D2E1F7E8AB9C}"/>
              </a:ext>
            </a:extLst>
          </p:cNvPr>
          <p:cNvSpPr>
            <a:spLocks noGrp="1"/>
          </p:cNvSpPr>
          <p:nvPr>
            <p:ph idx="1"/>
          </p:nvPr>
        </p:nvSpPr>
        <p:spPr>
          <a:xfrm>
            <a:off x="838200" y="172122"/>
            <a:ext cx="10515600" cy="6293224"/>
          </a:xfrm>
        </p:spPr>
        <p:txBody>
          <a:bodyPr>
            <a:normAutofit lnSpcReduction="10000"/>
          </a:bodyPr>
          <a:lstStyle/>
          <a:p>
            <a:r>
              <a:rPr lang="it-IT" b="1" dirty="0"/>
              <a:t>Sintesi BIM</a:t>
            </a:r>
            <a:endParaRPr lang="it-IT" sz="2000" b="1" dirty="0"/>
          </a:p>
          <a:p>
            <a:r>
              <a:rPr lang="it-IT" sz="2400" dirty="0"/>
              <a:t>Dal 1 gennaio 2025 per le opere di nuova costruzione et similia, è obbligatorio procedere con i metodi informativi digitali.</a:t>
            </a:r>
          </a:p>
          <a:p>
            <a:r>
              <a:rPr lang="it-IT" sz="2400" dirty="0"/>
              <a:t>Le SA dovranno:</a:t>
            </a:r>
          </a:p>
          <a:p>
            <a:r>
              <a:rPr lang="it-IT" sz="2400" dirty="0"/>
              <a:t>Porre in essere un ATTO ORGANIZZATIVO</a:t>
            </a:r>
          </a:p>
          <a:p>
            <a:r>
              <a:rPr lang="it-IT" sz="2400" dirty="0"/>
              <a:t>Definire ed adotta un PIANO DI FORMAZIONE</a:t>
            </a:r>
          </a:p>
          <a:p>
            <a:r>
              <a:rPr lang="it-IT" sz="2400" dirty="0"/>
              <a:t>Definire ed adottare un PIANO DI ACQUISTO DI HARDWARE E SOFTWARE</a:t>
            </a:r>
          </a:p>
          <a:p>
            <a:pPr algn="l"/>
            <a:r>
              <a:rPr lang="it-IT" sz="2400" dirty="0"/>
              <a:t>Predisporre per i singoli interventi un CAPITOLATO INFORMATIVO</a:t>
            </a:r>
          </a:p>
          <a:p>
            <a:pPr algn="l"/>
            <a:r>
              <a:rPr lang="it-IT" sz="2400" dirty="0"/>
              <a:t>Acquisire un AMBIENTE DI CONDIVISIONE DEI DATI</a:t>
            </a:r>
          </a:p>
          <a:p>
            <a:pPr algn="l"/>
            <a:r>
              <a:rPr lang="it-IT" sz="2400" dirty="0"/>
              <a:t>Adottando modelli informativi OPEN condivisi con tutti i partecipanti (SA, progettisti, incaricati dei ruoli nella esecuzione, appaltatore, </a:t>
            </a:r>
            <a:r>
              <a:rPr lang="it-IT" sz="2400"/>
              <a:t>fornitori)</a:t>
            </a:r>
            <a:endParaRPr lang="it-IT" sz="2400" dirty="0"/>
          </a:p>
          <a:p>
            <a:pPr algn="l" fontAlgn="base">
              <a:spcBef>
                <a:spcPts val="300"/>
              </a:spcBef>
              <a:spcAft>
                <a:spcPts val="450"/>
              </a:spcAft>
              <a:buFont typeface="Arial" panose="020B0604020202020204" pitchFamily="34" charset="0"/>
              <a:buChar char="•"/>
            </a:pPr>
            <a:r>
              <a:rPr lang="it-IT" sz="2400" dirty="0"/>
              <a:t>(nell’ambito dei documenti organizzativi e di formazione, indirizzi per) Individuare e nominare: un gestore dell’ambiente di condivisione dei dati, un gestore dei processi digitali supportati da modelli informativi, un coordinatore dei flussi informativi per ogni intervento all’interno della struttura di supporto al RUP.</a:t>
            </a:r>
          </a:p>
          <a:p>
            <a:pPr algn="l"/>
            <a:endParaRPr lang="it-IT" sz="2400" dirty="0"/>
          </a:p>
        </p:txBody>
      </p:sp>
    </p:spTree>
    <p:extLst>
      <p:ext uri="{BB962C8B-B14F-4D97-AF65-F5344CB8AC3E}">
        <p14:creationId xmlns:p14="http://schemas.microsoft.com/office/powerpoint/2010/main" val="38406912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618109-6715-7E8C-EF24-43051CF38F4A}"/>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7BBE60E-F557-4268-B1C8-CE84542F3891}"/>
              </a:ext>
            </a:extLst>
          </p:cNvPr>
          <p:cNvSpPr>
            <a:spLocks noGrp="1"/>
          </p:cNvSpPr>
          <p:nvPr>
            <p:ph idx="1"/>
          </p:nvPr>
        </p:nvSpPr>
        <p:spPr>
          <a:xfrm>
            <a:off x="838200" y="515566"/>
            <a:ext cx="10515600" cy="5661397"/>
          </a:xfrm>
        </p:spPr>
        <p:txBody>
          <a:bodyPr>
            <a:normAutofit/>
          </a:bodyPr>
          <a:lstStyle/>
          <a:p>
            <a:r>
              <a:rPr lang="it-IT" b="1" dirty="0"/>
              <a:t>Novità rilevanti nella fase di Progettazione</a:t>
            </a:r>
          </a:p>
          <a:p>
            <a:r>
              <a:rPr lang="it-IT" sz="2000" dirty="0"/>
              <a:t>In caso di utilizzo di BIM il PFTE deve recepire i contenuti informativi sviluppati per il perseguimento degli obiettivi di livello progettuale e definiti nel capitolato informativo allegato al documento di indirizzo della progettazione.</a:t>
            </a:r>
          </a:p>
          <a:p>
            <a:r>
              <a:rPr lang="it-IT" sz="2000" dirty="0"/>
              <a:t>L’art.78 del correttivo è intervenuto su alcuni aspetti dell’Allegato I.7 introducendo il nuovo art.6-bis che disciplina i contenuti del PFTE nel caso di finanza di progetto.</a:t>
            </a:r>
          </a:p>
          <a:p>
            <a:r>
              <a:rPr lang="it-IT" sz="2000" dirty="0"/>
              <a:t>L’art.78 del correttivo ha poi introdotto gli art.13-bis e 13-ter in tema di BIM e «modelli informativi», disciplinando i contenuti dei modelli informativi all’art.13-bis e prevedendone i contenuti peculiari in caso di appalto integrato all’art.13-ter.</a:t>
            </a:r>
          </a:p>
          <a:p>
            <a:r>
              <a:rPr lang="it-IT" sz="2000" dirty="0"/>
              <a:t>Tra i contenuti del PE (progetto esecutivo) all’art.22 dell’Allegato I.7 il Correttivo ha introdotto i modelli informativi in caso di utilizzo del BIM, mentre all’art.27 è prevista la «possibilità» di introdurre modelli informativi circa l’uso, la gestione e la manutenzione dell’opera una volta realizzata; all’art.28 viene prevista la facoltà per la SA di richiedere che le informazione rilevanti del PSC siano integrate nella gestione informativa digitale anche tramite l’elaborazione di modelli informativi di cantiere.</a:t>
            </a:r>
          </a:p>
          <a:p>
            <a:endParaRPr lang="it-IT" sz="2000" dirty="0"/>
          </a:p>
        </p:txBody>
      </p:sp>
    </p:spTree>
    <p:extLst>
      <p:ext uri="{BB962C8B-B14F-4D97-AF65-F5344CB8AC3E}">
        <p14:creationId xmlns:p14="http://schemas.microsoft.com/office/powerpoint/2010/main" val="35584549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221353-60C8-233B-B647-830911FFB6F6}"/>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D392AB-60C8-0FC5-AE7A-B96F2EE80797}"/>
              </a:ext>
            </a:extLst>
          </p:cNvPr>
          <p:cNvSpPr>
            <a:spLocks noGrp="1"/>
          </p:cNvSpPr>
          <p:nvPr>
            <p:ph idx="1"/>
          </p:nvPr>
        </p:nvSpPr>
        <p:spPr>
          <a:xfrm>
            <a:off x="838200" y="515566"/>
            <a:ext cx="10515600" cy="5831445"/>
          </a:xfrm>
        </p:spPr>
        <p:txBody>
          <a:bodyPr>
            <a:normAutofit/>
          </a:bodyPr>
          <a:lstStyle/>
          <a:p>
            <a:r>
              <a:rPr lang="it-IT" b="1" dirty="0"/>
              <a:t>Novità rilevanti nella fase di Progettazione</a:t>
            </a:r>
          </a:p>
          <a:p>
            <a:r>
              <a:rPr lang="it-IT" sz="2400" b="1" dirty="0"/>
              <a:t>Parametri per la progettazione ed Equo Compenso</a:t>
            </a:r>
          </a:p>
          <a:p>
            <a:r>
              <a:rPr lang="it-IT" sz="2400" dirty="0"/>
              <a:t>Il Correttivo interviene sull’art.41 del Codice aggiungendo i commi 15-bis, ter e quater per trovare una soluzione al tema dell’equo compenso.</a:t>
            </a:r>
          </a:p>
          <a:p>
            <a:r>
              <a:rPr lang="it-IT" sz="2400" dirty="0"/>
              <a:t>Per gli affidamenti superiori a 140.000 euro l’importo stimato del contratto da affidare (definito applicando i parametri) sia suddiviso in una quota fissa (65%) e una quota ribassabile (35%). Solo su quest’ultima quota sarà possibile effettuare un’offerta al ribasso (che inciderà su compenso, spese e oneri accessori).</a:t>
            </a:r>
          </a:p>
          <a:p>
            <a:r>
              <a:rPr lang="it-IT" sz="2400" dirty="0"/>
              <a:t>Peraltro, nell’</a:t>
            </a:r>
            <a:r>
              <a:rPr lang="it-IT" sz="2400" dirty="0" err="1"/>
              <a:t>OEpV</a:t>
            </a:r>
            <a:r>
              <a:rPr lang="it-IT" sz="2400" dirty="0"/>
              <a:t> il punteggio relativo al ribasso non potrà pesare più di 30 punti e la qualità dovrà pesare almeno 70 punti. </a:t>
            </a:r>
          </a:p>
          <a:p>
            <a:r>
              <a:rPr lang="it-IT" sz="2400" dirty="0"/>
              <a:t>Inoltre, la modalità di applicazione del punteggio viene determinata nell’Allegato I.13 art.2-bis con la previsione di una formula che limita ulteriormente il peso del prezzo.</a:t>
            </a:r>
          </a:p>
        </p:txBody>
      </p:sp>
    </p:spTree>
    <p:extLst>
      <p:ext uri="{BB962C8B-B14F-4D97-AF65-F5344CB8AC3E}">
        <p14:creationId xmlns:p14="http://schemas.microsoft.com/office/powerpoint/2010/main" val="3521526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2A1E2C-5CF5-A606-03A8-A0C72CDB4C1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995D6C4-C304-2173-1751-DCD37F2C8663}"/>
              </a:ext>
            </a:extLst>
          </p:cNvPr>
          <p:cNvSpPr>
            <a:spLocks noGrp="1"/>
          </p:cNvSpPr>
          <p:nvPr>
            <p:ph idx="1"/>
          </p:nvPr>
        </p:nvSpPr>
        <p:spPr>
          <a:xfrm>
            <a:off x="838200" y="515566"/>
            <a:ext cx="10515600" cy="5661397"/>
          </a:xfrm>
        </p:spPr>
        <p:txBody>
          <a:bodyPr>
            <a:normAutofit/>
          </a:bodyPr>
          <a:lstStyle/>
          <a:p>
            <a:r>
              <a:rPr lang="it-IT" b="1" dirty="0"/>
              <a:t>Novità rilevanti nella fase di Progettazione</a:t>
            </a:r>
          </a:p>
          <a:p>
            <a:r>
              <a:rPr lang="it-IT" sz="2000" b="1" dirty="0"/>
              <a:t>Parametri per la progettazione ed Equo Compenso</a:t>
            </a:r>
          </a:p>
          <a:p>
            <a:r>
              <a:rPr lang="it-IT" sz="2000" dirty="0"/>
              <a:t>La posizione del Correttivo è stata «delibata» dalla recente sentenza del Consiglio di Stato n.594 del 27.01.2025 che, annullando la sentenza del TAR Veneto n.632/2024 che aveva ritenuto non ammissibile il ribasso negli affidamenti professionali per via dell’equo compenso, ha sostenuto che «l’equa </a:t>
            </a:r>
            <a:r>
              <a:rPr lang="it-IT" sz="2000" dirty="0" err="1"/>
              <a:t>ribassabilità</a:t>
            </a:r>
            <a:r>
              <a:rPr lang="it-IT" sz="2000" dirty="0"/>
              <a:t> del compenso dei professionisti nell’ambito degli affidamenti dei servizi di ingegneria e architettura».</a:t>
            </a:r>
          </a:p>
          <a:p>
            <a:r>
              <a:rPr lang="it-IT" sz="2000" dirty="0"/>
              <a:t>Per i contratti dei servizi di ingegneria e di architettura di importo inferiore a 140.000 euro, oggetto di affidamento diretto, i corrispettivi determinati secondo le modalità previste nel relativo allegato al Codice possono essere ridotti in percentuale non superiore al 20 per cento.</a:t>
            </a:r>
          </a:p>
          <a:p>
            <a:r>
              <a:rPr lang="it-IT" sz="2000" dirty="0"/>
              <a:t>L’interpretazione che viene data di quest’ultima norma è duplice, da una parte si sostiene che il ribasso praticabile in caso di affidamento diretto non possa essere superiore al 20% (ma nell’affidamento diretto non vi sono criteri di aggiudicazione e quindi non pare sostenibile parlare di ribasso), mentre letteralmente sembra portare a indicare che le SA negli appalti sotto soglia possono calcolare l’importo stimato con il decreto parametri «ribassandolo» ulteriormente fino ad un massimo del 20% (e successivamente tale importo potrà essere oggetto di negoziazione tra le parti ?).</a:t>
            </a:r>
          </a:p>
          <a:p>
            <a:endParaRPr lang="it-IT" sz="2000" dirty="0"/>
          </a:p>
          <a:p>
            <a:endParaRPr lang="it-IT" sz="2000" dirty="0"/>
          </a:p>
        </p:txBody>
      </p:sp>
    </p:spTree>
    <p:extLst>
      <p:ext uri="{BB962C8B-B14F-4D97-AF65-F5344CB8AC3E}">
        <p14:creationId xmlns:p14="http://schemas.microsoft.com/office/powerpoint/2010/main" val="27900805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3B1C6A-FA13-68F1-E942-8495FE35F0D0}"/>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2E42D22-B4B3-F3FA-C14B-6AE396C36C2D}"/>
              </a:ext>
            </a:extLst>
          </p:cNvPr>
          <p:cNvSpPr>
            <a:spLocks noGrp="1"/>
          </p:cNvSpPr>
          <p:nvPr>
            <p:ph idx="1"/>
          </p:nvPr>
        </p:nvSpPr>
        <p:spPr>
          <a:xfrm>
            <a:off x="838200" y="515566"/>
            <a:ext cx="10515600" cy="5661397"/>
          </a:xfrm>
        </p:spPr>
        <p:txBody>
          <a:bodyPr>
            <a:normAutofit lnSpcReduction="10000"/>
          </a:bodyPr>
          <a:lstStyle/>
          <a:p>
            <a:r>
              <a:rPr lang="it-IT" b="1" dirty="0"/>
              <a:t>Novità rilevanti nella fase di Progettazione</a:t>
            </a:r>
          </a:p>
          <a:p>
            <a:r>
              <a:rPr lang="it-IT" b="1" dirty="0"/>
              <a:t>Parametri per la progettazione ed Equo Compenso</a:t>
            </a:r>
          </a:p>
          <a:p>
            <a:r>
              <a:rPr lang="it-IT" sz="2000" dirty="0"/>
              <a:t>La posizione del Correttivo è stata «delibata» dalla recente sentenza del Consiglio di Stato n.594 del 27.01.2025 che, annullando la sentenza del TAR Veneto n.632/2024 che aveva ritenuto non ammissibile il ribasso negli affidamenti professionali per via dell’equo compenso, ha sostenuto che «l’equa </a:t>
            </a:r>
            <a:r>
              <a:rPr lang="it-IT" sz="2000" dirty="0" err="1"/>
              <a:t>ribassabilità</a:t>
            </a:r>
            <a:r>
              <a:rPr lang="it-IT" sz="2000" dirty="0"/>
              <a:t> del compenso dei professionisti nell’ambito degli affidamenti dei servizi di ingegneria e architettura».</a:t>
            </a:r>
          </a:p>
          <a:p>
            <a:r>
              <a:rPr lang="it-IT" sz="2000" dirty="0"/>
              <a:t>Per i contratti dei servizi di ingegneria e di architettura di importo inferiore a 140.000 euro, oggetto di affidamento diretto, i corrispettivi determinati secondo le modalità previste nel relativo allegato al Codice possono essere ridotti in percentuale non superiore al 20 per cento.</a:t>
            </a:r>
          </a:p>
          <a:p>
            <a:r>
              <a:rPr lang="it-IT" sz="2000" dirty="0"/>
              <a:t>L’interpretazione che viene data di quest’ultima norma è duplice, da una parte si sostiene che il ribasso praticabile in caso di affidamento diretto non possa essere superiore al 20% (ma nell’affidamento diretto non vi sono criteri di aggiudicazione e quindi non pare sostenibile parlare di ribasso), mentre letteralmente sembra portare a indicare che le SA negli appalti sotto soglia possono calcolare l’importo stimato con il decreto parametri «ribassandolo» ulteriormente fino ad un massimo del 20% (e successivamente tale importo potrà essere oggetto di negoziazione tra le parti ?).</a:t>
            </a:r>
          </a:p>
          <a:p>
            <a:endParaRPr lang="it-IT" sz="2000" dirty="0"/>
          </a:p>
          <a:p>
            <a:endParaRPr lang="it-IT" sz="2000" dirty="0"/>
          </a:p>
        </p:txBody>
      </p:sp>
    </p:spTree>
    <p:extLst>
      <p:ext uri="{BB962C8B-B14F-4D97-AF65-F5344CB8AC3E}">
        <p14:creationId xmlns:p14="http://schemas.microsoft.com/office/powerpoint/2010/main" val="3717673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E72821-0A74-124B-AF4E-03264C87C800}"/>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E39CF5F-7BE9-DFE4-DB67-93A5E2D79B24}"/>
              </a:ext>
            </a:extLst>
          </p:cNvPr>
          <p:cNvSpPr>
            <a:spLocks noGrp="1"/>
          </p:cNvSpPr>
          <p:nvPr>
            <p:ph idx="1"/>
          </p:nvPr>
        </p:nvSpPr>
        <p:spPr>
          <a:xfrm>
            <a:off x="838200" y="515567"/>
            <a:ext cx="10515600" cy="5799172"/>
          </a:xfrm>
        </p:spPr>
        <p:txBody>
          <a:bodyPr>
            <a:normAutofit/>
          </a:bodyPr>
          <a:lstStyle/>
          <a:p>
            <a:r>
              <a:rPr lang="it-IT" b="1" dirty="0"/>
              <a:t>Novità rilevanti nella fase di Progettazione - PREZZARI</a:t>
            </a:r>
            <a:endParaRPr lang="it-IT" sz="2000" dirty="0"/>
          </a:p>
          <a:p>
            <a:pPr algn="l"/>
            <a:endParaRPr lang="it-IT" sz="1800" b="0" i="0" u="none" strike="noStrike" baseline="0" dirty="0">
              <a:solidFill>
                <a:srgbClr val="000000"/>
              </a:solidFill>
              <a:latin typeface="Segoe UI" panose="020B0502040204020203" pitchFamily="34" charset="0"/>
            </a:endParaRPr>
          </a:p>
          <a:p>
            <a:r>
              <a:rPr lang="it-IT" sz="2400" dirty="0"/>
              <a:t>Per i contratti relativi a lavori, viene precisato che il costo dei prodotti, delle attrezzature e delle lavorazioni è determinato facendo riferimento ai prezzi correnti alla data dell'approvazione del progetto riportati nei prezzari aggiornati predisposti annualmente (art. 14, co 1, </a:t>
            </a:r>
            <a:r>
              <a:rPr lang="it-IT" sz="2400" dirty="0" err="1"/>
              <a:t>lett</a:t>
            </a:r>
            <a:r>
              <a:rPr lang="it-IT" sz="2400" dirty="0"/>
              <a:t> g), n. 3), Correttivo e art. 41, co 13, Codice); </a:t>
            </a:r>
          </a:p>
          <a:p>
            <a:r>
              <a:rPr lang="it-IT" sz="2400" b="1" dirty="0"/>
              <a:t>Ai fini dell’utilizzo di prezzari diversi da quelli regionali per la determinazione del costo dei prodotti, delle attrezzature e delle lavorazioni, viene introdotta la necessità che vi sia un’espressa autorizzazione da parte del Ministero delle infrastrutture e dei trasporti</a:t>
            </a:r>
            <a:r>
              <a:rPr lang="it-IT" sz="2400" dirty="0"/>
              <a:t> (art. 14, co 1, </a:t>
            </a:r>
            <a:r>
              <a:rPr lang="it-IT" sz="2400" dirty="0" err="1"/>
              <a:t>lett</a:t>
            </a:r>
            <a:r>
              <a:rPr lang="it-IT" sz="2400" dirty="0"/>
              <a:t> g), n. 3), Correttivo e art. 41, co 13, Codice); </a:t>
            </a:r>
          </a:p>
          <a:p>
            <a:endParaRPr lang="it-IT" sz="2000" dirty="0"/>
          </a:p>
          <a:p>
            <a:endParaRPr lang="it-IT" sz="2000" dirty="0"/>
          </a:p>
        </p:txBody>
      </p:sp>
    </p:spTree>
    <p:extLst>
      <p:ext uri="{BB962C8B-B14F-4D97-AF65-F5344CB8AC3E}">
        <p14:creationId xmlns:p14="http://schemas.microsoft.com/office/powerpoint/2010/main" val="11051935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38A4B4-6C6F-3F99-5FDB-5680F5D5184E}"/>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6E28C5F-9266-65E0-9B90-7E8125EDA82C}"/>
              </a:ext>
            </a:extLst>
          </p:cNvPr>
          <p:cNvSpPr>
            <a:spLocks noGrp="1"/>
          </p:cNvSpPr>
          <p:nvPr>
            <p:ph idx="1"/>
          </p:nvPr>
        </p:nvSpPr>
        <p:spPr>
          <a:xfrm>
            <a:off x="838200" y="515566"/>
            <a:ext cx="10515600" cy="5661397"/>
          </a:xfrm>
        </p:spPr>
        <p:txBody>
          <a:bodyPr>
            <a:normAutofit/>
          </a:bodyPr>
          <a:lstStyle/>
          <a:p>
            <a:r>
              <a:rPr lang="it-IT" b="1" dirty="0"/>
              <a:t>Novità per gli appalti sotto-soglia (non di interesse </a:t>
            </a:r>
            <a:r>
              <a:rPr lang="it-IT" b="1" dirty="0" err="1"/>
              <a:t>transfr</a:t>
            </a:r>
            <a:r>
              <a:rPr lang="it-IT" b="1" dirty="0"/>
              <a:t>.)</a:t>
            </a:r>
          </a:p>
          <a:p>
            <a:endParaRPr lang="it-IT" sz="2100" dirty="0"/>
          </a:p>
          <a:p>
            <a:r>
              <a:rPr lang="it-IT" sz="2100" dirty="0"/>
              <a:t>Viene precisato (</a:t>
            </a:r>
            <a:r>
              <a:rPr lang="it-IT" sz="2100" b="1" dirty="0"/>
              <a:t>in senso restrittivo</a:t>
            </a:r>
            <a:r>
              <a:rPr lang="it-IT" sz="2100" dirty="0"/>
              <a:t>) l’art.49 del Codice (in tema di rotazione) per cui il contraente uscente può essere reinvitato o essere nuovamente affidatario diretto «</a:t>
            </a:r>
            <a:r>
              <a:rPr lang="it-IT" sz="2100" i="1" dirty="0"/>
              <a:t>previa verifica dell’accurata esecuzione del precedente contratto nonché della qualità della prestazione resa» </a:t>
            </a:r>
            <a:r>
              <a:rPr lang="it-IT" sz="2100" dirty="0"/>
              <a:t>(art. 17, Correttivo e art. 49, co 4, Codice)  NON CREANDO UNA NUOVA TIPOLOGIA DI DEROGA, MA SPECIFICANDO CHE COMUNQUE nei casi motivati «con riferimento alla struttura del mercato e alla effettiva assenza di alternative (condizioni che debbono essere contestualmente presenti) occorre che la motivazione riporti, ANCHE, l’effettiva verifica dell’accurata esecuzione del precedente contratto e la qualità della prestazione resa.</a:t>
            </a:r>
          </a:p>
          <a:p>
            <a:endParaRPr lang="it-IT" sz="2100" dirty="0"/>
          </a:p>
          <a:p>
            <a:r>
              <a:rPr lang="it-IT" sz="2100" dirty="0"/>
              <a:t>Viene introdotto dal Correttivo l’obbligo per le stazioni appaltanti di pubblicare sul proprio sito istituzionale l’avvio di una consultazione in caso di utilizzo delle procedure negoziate «sottosoglia» (art. 18, Correttivo e art. 50, co 2bis, Codice).</a:t>
            </a:r>
          </a:p>
          <a:p>
            <a:endParaRPr lang="it-IT" sz="2100" dirty="0"/>
          </a:p>
          <a:p>
            <a:endParaRPr lang="it-IT" sz="2000" dirty="0"/>
          </a:p>
          <a:p>
            <a:endParaRPr lang="it-IT" sz="2000" dirty="0"/>
          </a:p>
        </p:txBody>
      </p:sp>
    </p:spTree>
    <p:extLst>
      <p:ext uri="{BB962C8B-B14F-4D97-AF65-F5344CB8AC3E}">
        <p14:creationId xmlns:p14="http://schemas.microsoft.com/office/powerpoint/2010/main" val="20962095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1E8097-CFE6-68FB-6CD7-9A1AFF3E66A4}"/>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EE5DBC7-8AB3-31DF-510D-6C4647BC97AB}"/>
              </a:ext>
            </a:extLst>
          </p:cNvPr>
          <p:cNvSpPr>
            <a:spLocks noGrp="1"/>
          </p:cNvSpPr>
          <p:nvPr>
            <p:ph idx="1"/>
          </p:nvPr>
        </p:nvSpPr>
        <p:spPr>
          <a:xfrm>
            <a:off x="838200" y="515566"/>
            <a:ext cx="10515600" cy="5661397"/>
          </a:xfrm>
        </p:spPr>
        <p:txBody>
          <a:bodyPr>
            <a:normAutofit/>
          </a:bodyPr>
          <a:lstStyle/>
          <a:p>
            <a:r>
              <a:rPr lang="it-IT" b="1" dirty="0"/>
              <a:t>Novità per gli appalti sotto-soglia (non di interesse </a:t>
            </a:r>
            <a:r>
              <a:rPr lang="it-IT" b="1" dirty="0" err="1"/>
              <a:t>transfr</a:t>
            </a:r>
            <a:r>
              <a:rPr lang="it-IT" b="1" dirty="0"/>
              <a:t>.)</a:t>
            </a:r>
          </a:p>
          <a:p>
            <a:pPr marL="0" indent="0">
              <a:buNone/>
            </a:pPr>
            <a:endParaRPr lang="it-IT" sz="2100" dirty="0"/>
          </a:p>
          <a:p>
            <a:r>
              <a:rPr lang="it-IT" sz="2100" dirty="0"/>
              <a:t>Viene precisato l’ammontare delle garanzie provvisorie e definitive negli appalti sottosoglia chiarendo che sono in misura fissa e non sono soggette né alle riduzioni, né agli aumenti previsti per le garanzie sopra soglia.</a:t>
            </a:r>
          </a:p>
          <a:p>
            <a:r>
              <a:rPr lang="it-IT" sz="2100" dirty="0"/>
              <a:t>Viene introdotta la facoltà per la SA di NON RICHIEDERE la fideiussione a garanzia della rata di saldo.</a:t>
            </a:r>
          </a:p>
          <a:p>
            <a:endParaRPr lang="it-IT" sz="2100" dirty="0"/>
          </a:p>
          <a:p>
            <a:r>
              <a:rPr lang="it-IT" sz="2100" dirty="0"/>
              <a:t>Viene introdotta la possibilità per le SA di riservare il diritto di partecipazione alle procedure di appalto e/o concessione o di riservarne l’esecuzione a piccole e medie imprese (art. 24, co 1, lett. c), e art. 61, co 2bis, Codice); </a:t>
            </a:r>
          </a:p>
          <a:p>
            <a:endParaRPr lang="it-IT" sz="2100" dirty="0"/>
          </a:p>
          <a:p>
            <a:r>
              <a:rPr lang="it-IT" sz="2100" dirty="0"/>
              <a:t>Viene modificato il metodo A per la determinazione della soglia di anomalia, ai fini dell’esclusione automatica, precisando che anche «la soglia» porta all’esclusione (art. 85, co 1, Correttivo e </a:t>
            </a:r>
            <a:r>
              <a:rPr lang="it-IT" sz="2100" dirty="0" err="1"/>
              <a:t>all</a:t>
            </a:r>
            <a:r>
              <a:rPr lang="it-IT" sz="2100" dirty="0"/>
              <a:t>. II.2, Codice). </a:t>
            </a:r>
          </a:p>
          <a:p>
            <a:endParaRPr lang="it-IT" sz="2000" dirty="0"/>
          </a:p>
          <a:p>
            <a:endParaRPr lang="it-IT" sz="2000" dirty="0"/>
          </a:p>
        </p:txBody>
      </p:sp>
    </p:spTree>
    <p:extLst>
      <p:ext uri="{BB962C8B-B14F-4D97-AF65-F5344CB8AC3E}">
        <p14:creationId xmlns:p14="http://schemas.microsoft.com/office/powerpoint/2010/main" val="1941299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9B0A84-B803-79D0-1F0A-9462B16C0D59}"/>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B7117A9-9E52-336D-C22A-F6A401C04710}"/>
              </a:ext>
            </a:extLst>
          </p:cNvPr>
          <p:cNvSpPr>
            <a:spLocks noGrp="1"/>
          </p:cNvSpPr>
          <p:nvPr>
            <p:ph idx="1"/>
          </p:nvPr>
        </p:nvSpPr>
        <p:spPr>
          <a:xfrm>
            <a:off x="838200" y="515566"/>
            <a:ext cx="10515600" cy="5661397"/>
          </a:xfrm>
        </p:spPr>
        <p:txBody>
          <a:bodyPr>
            <a:normAutofit lnSpcReduction="10000"/>
          </a:bodyPr>
          <a:lstStyle/>
          <a:p>
            <a:r>
              <a:rPr lang="it-IT" b="1" dirty="0"/>
              <a:t>Novità rilevanti nella fase di Progettazione</a:t>
            </a:r>
          </a:p>
          <a:p>
            <a:endParaRPr lang="it-IT" b="1" dirty="0"/>
          </a:p>
          <a:p>
            <a:r>
              <a:rPr lang="it-IT" sz="2000" b="1" u="sng" dirty="0"/>
              <a:t>Appalti a corpo e misura</a:t>
            </a:r>
            <a:r>
              <a:rPr lang="it-IT" sz="2000" b="1" dirty="0"/>
              <a:t>  </a:t>
            </a:r>
            <a:r>
              <a:rPr lang="it-IT" sz="2000" dirty="0"/>
              <a:t>(art. 78 co.1, lett. e), Correttivo e </a:t>
            </a:r>
            <a:r>
              <a:rPr lang="it-IT" sz="2000" dirty="0" err="1"/>
              <a:t>all</a:t>
            </a:r>
            <a:r>
              <a:rPr lang="it-IT" sz="2000" dirty="0"/>
              <a:t>. I.7, art.5, Codice)</a:t>
            </a:r>
          </a:p>
          <a:p>
            <a:r>
              <a:rPr lang="it-IT" sz="2000" dirty="0"/>
              <a:t>Il correttivo riporta ad una scelta di discrezionalità tecnica «motivata» la modalità di scelta progettuale/esecutiva/di misurazione/di offerta tra contratti a corpo e contratti a misura.</a:t>
            </a:r>
          </a:p>
          <a:p>
            <a:r>
              <a:rPr lang="it-IT" sz="2000" b="1" dirty="0"/>
              <a:t>La facoltà di ricorrere all’appalto «a corpo» è limitata</a:t>
            </a:r>
            <a:r>
              <a:rPr lang="it-IT" sz="2000" dirty="0"/>
              <a:t> ai soli casi in cui «in relazione alle caratteristiche specifiche dell’opera o del lavoro, la Stazione Appaltante, </a:t>
            </a:r>
            <a:r>
              <a:rPr lang="it-IT" sz="2000" b="1" dirty="0"/>
              <a:t>con espressa motivazione</a:t>
            </a:r>
            <a:r>
              <a:rPr lang="it-IT" sz="2000" dirty="0"/>
              <a:t> (di discrezionalità tecnica), ritiene necessario il ricorso al corpo, anziché, alla misura.</a:t>
            </a:r>
          </a:p>
          <a:p>
            <a:r>
              <a:rPr lang="it-IT" sz="2000" dirty="0"/>
              <a:t>La norma riporta al centro della scelta tra corpo e misura la tecnica progettuale.</a:t>
            </a:r>
          </a:p>
          <a:p>
            <a:r>
              <a:rPr lang="it-IT" sz="2000" dirty="0"/>
              <a:t>La giurisprudenza e la dottrina hanno sempre ribadito che la scelta tra le due modalità discende dalla possibilità, o meno, di determinare nel dettaglio e senza margine di errore, le lavorazioni e le quantità di progetto: di norma in opere di nuova costruzione piuttosto che nelle opere di manutenzione, indifferentemente ordinaria o straordinaria, e nell’ambito delle nuove opere, quelle dove il progetto è in grado di identificare (senza sforzi considerevoli) di determinare le quantità in modo certo e preciso (le parole «certa e definita» riferite alle quantità, le troviamo nell’Allegato I.7 all’art.32 comma 8 del Codice).</a:t>
            </a:r>
          </a:p>
          <a:p>
            <a:endParaRPr lang="it-IT" sz="2000" dirty="0"/>
          </a:p>
          <a:p>
            <a:endParaRPr lang="it-IT" dirty="0"/>
          </a:p>
        </p:txBody>
      </p:sp>
    </p:spTree>
    <p:extLst>
      <p:ext uri="{BB962C8B-B14F-4D97-AF65-F5344CB8AC3E}">
        <p14:creationId xmlns:p14="http://schemas.microsoft.com/office/powerpoint/2010/main" val="31736428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7FB156-6030-1A36-4169-7BFA9DBB597B}"/>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B82DA8-0641-2E1C-B2ED-5B2ADF5CABD9}"/>
              </a:ext>
            </a:extLst>
          </p:cNvPr>
          <p:cNvSpPr>
            <a:spLocks noGrp="1"/>
          </p:cNvSpPr>
          <p:nvPr>
            <p:ph idx="1"/>
          </p:nvPr>
        </p:nvSpPr>
        <p:spPr>
          <a:xfrm>
            <a:off x="838200" y="515566"/>
            <a:ext cx="10515600" cy="5661397"/>
          </a:xfrm>
        </p:spPr>
        <p:txBody>
          <a:bodyPr>
            <a:normAutofit/>
          </a:bodyPr>
          <a:lstStyle/>
          <a:p>
            <a:r>
              <a:rPr lang="it-IT" b="1" dirty="0"/>
              <a:t>Novità per gli appalti sotto-soglia (non di interesse </a:t>
            </a:r>
            <a:r>
              <a:rPr lang="it-IT" b="1" dirty="0" err="1"/>
              <a:t>transfr</a:t>
            </a:r>
            <a:r>
              <a:rPr lang="it-IT" b="1" dirty="0"/>
              <a:t>.)</a:t>
            </a:r>
          </a:p>
          <a:p>
            <a:pPr marL="0" indent="0">
              <a:buNone/>
            </a:pPr>
            <a:endParaRPr lang="it-IT" sz="2100" dirty="0"/>
          </a:p>
          <a:p>
            <a:r>
              <a:rPr lang="it-IT" sz="2100" dirty="0"/>
              <a:t>Viene precisato l’ammontare delle garanzie provvisorie e definitive negli appalti sottosoglia chiarendo che sono in misura fissa e non sono soggette né alle riduzioni, né agli aumenti previsti per le garanzie sopra soglia.</a:t>
            </a:r>
          </a:p>
          <a:p>
            <a:endParaRPr lang="it-IT" sz="2100" dirty="0"/>
          </a:p>
          <a:p>
            <a:r>
              <a:rPr lang="it-IT" sz="2100" dirty="0"/>
              <a:t>Viene introdotta la possibilità per le SA di riservare il diritto di partecipazione alle procedure di appalto e/o concessione o di riservarne l’esecuzione a piccole e medie imprese (art. 24, co 1, lett. c), e art. 61, co 2bis, Codice); </a:t>
            </a:r>
          </a:p>
          <a:p>
            <a:endParaRPr lang="it-IT" sz="2100" dirty="0"/>
          </a:p>
          <a:p>
            <a:r>
              <a:rPr lang="it-IT" sz="2100" dirty="0"/>
              <a:t>Viene modificato il metodo A per la determinazione della soglia di anomalia, ai fini dell’esclusione automatica, precisando che anche «la soglia» porta all’esclusione (art. 85, co 1, Correttivo e </a:t>
            </a:r>
            <a:r>
              <a:rPr lang="it-IT" sz="2100" dirty="0" err="1"/>
              <a:t>all</a:t>
            </a:r>
            <a:r>
              <a:rPr lang="it-IT" sz="2100" dirty="0"/>
              <a:t>. II.2, Codice). </a:t>
            </a:r>
          </a:p>
          <a:p>
            <a:endParaRPr lang="it-IT" sz="2000" dirty="0"/>
          </a:p>
          <a:p>
            <a:endParaRPr lang="it-IT" sz="2000" dirty="0"/>
          </a:p>
        </p:txBody>
      </p:sp>
    </p:spTree>
    <p:extLst>
      <p:ext uri="{BB962C8B-B14F-4D97-AF65-F5344CB8AC3E}">
        <p14:creationId xmlns:p14="http://schemas.microsoft.com/office/powerpoint/2010/main" val="12414904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98BD59-BB5F-E82E-2670-A3A00BB6F719}"/>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A046B51-602F-5F22-9544-725208C11B9E}"/>
              </a:ext>
            </a:extLst>
          </p:cNvPr>
          <p:cNvSpPr>
            <a:spLocks noGrp="1"/>
          </p:cNvSpPr>
          <p:nvPr>
            <p:ph idx="1"/>
          </p:nvPr>
        </p:nvSpPr>
        <p:spPr>
          <a:xfrm>
            <a:off x="838200" y="515566"/>
            <a:ext cx="10515600" cy="5661397"/>
          </a:xfrm>
        </p:spPr>
        <p:txBody>
          <a:bodyPr>
            <a:normAutofit/>
          </a:bodyPr>
          <a:lstStyle/>
          <a:p>
            <a:r>
              <a:rPr lang="it-IT" b="1" dirty="0"/>
              <a:t>Novità in tema di ruolo del RUP</a:t>
            </a:r>
          </a:p>
          <a:p>
            <a:pPr marL="0" indent="0">
              <a:buNone/>
            </a:pPr>
            <a:endParaRPr lang="it-IT" sz="2100" dirty="0"/>
          </a:p>
          <a:p>
            <a:r>
              <a:rPr lang="it-IT" sz="2100" dirty="0"/>
              <a:t>L’art.4 del Correttivo modifica l’art.15 del Codice consentendo espressamente alla S.A. di nominare il </a:t>
            </a:r>
            <a:r>
              <a:rPr lang="it-IT" sz="2100" dirty="0" err="1"/>
              <a:t>Rup</a:t>
            </a:r>
            <a:r>
              <a:rPr lang="it-IT" sz="2100" dirty="0"/>
              <a:t> anche tra i dipendenti di altre PA nell’ipotesi di carenza nel proprio organico di personale in possesso dei requisiti richiesti.</a:t>
            </a:r>
          </a:p>
          <a:p>
            <a:r>
              <a:rPr lang="it-IT" sz="2100" dirty="0"/>
              <a:t>Vengono portate modifiche all’Allegato I.2 prevedendo che il RUP non debba più essere un dipendente «di ruolo».</a:t>
            </a:r>
          </a:p>
          <a:p>
            <a:r>
              <a:rPr lang="it-IT" sz="2100" dirty="0"/>
              <a:t>All’art.2 comma 1 dell’Allegato I.2 si ribadisce che il RUP e i RF svolgono i propri compiti «con il supporto dei dipendenti della SA» e che il RUP può «delegare» operazioni esecutive escluse tutte le attività che prevedono l’esercizio di poteri valutativi o verifica, potendo essere delegato l’accesso alle piattaforme.</a:t>
            </a:r>
          </a:p>
          <a:p>
            <a:r>
              <a:rPr lang="it-IT" sz="2100" dirty="0"/>
              <a:t>All’art.8 dell’Allegato I.2 viene reintrodotta una norma che si era persa nel nuovo Codice riguardo all’obbligo del RUP a rilasciare su richiesta dell’esecutore dei «certificati di esecuzione lavori» utili per l’attestazione dei lavori sotto soglia e/o per le SOA.</a:t>
            </a:r>
          </a:p>
          <a:p>
            <a:endParaRPr lang="it-IT" sz="2100" dirty="0"/>
          </a:p>
          <a:p>
            <a:pPr marL="0" indent="0">
              <a:buNone/>
            </a:pPr>
            <a:endParaRPr lang="it-IT" sz="2000" dirty="0"/>
          </a:p>
        </p:txBody>
      </p:sp>
    </p:spTree>
    <p:extLst>
      <p:ext uri="{BB962C8B-B14F-4D97-AF65-F5344CB8AC3E}">
        <p14:creationId xmlns:p14="http://schemas.microsoft.com/office/powerpoint/2010/main" val="38588996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28828D-40FB-D301-515E-BD0244C7B2CF}"/>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AAD184A-0C7B-919B-5866-74BA9CD287E3}"/>
              </a:ext>
            </a:extLst>
          </p:cNvPr>
          <p:cNvSpPr>
            <a:spLocks noGrp="1"/>
          </p:cNvSpPr>
          <p:nvPr>
            <p:ph idx="1"/>
          </p:nvPr>
        </p:nvSpPr>
        <p:spPr>
          <a:xfrm>
            <a:off x="838200" y="515566"/>
            <a:ext cx="10515600" cy="5661397"/>
          </a:xfrm>
        </p:spPr>
        <p:txBody>
          <a:bodyPr>
            <a:normAutofit/>
          </a:bodyPr>
          <a:lstStyle/>
          <a:p>
            <a:r>
              <a:rPr lang="it-IT" b="1" dirty="0"/>
              <a:t>Novità in tema di ruolo del RUP</a:t>
            </a:r>
          </a:p>
          <a:p>
            <a:pPr marL="0" indent="0">
              <a:buNone/>
            </a:pPr>
            <a:endParaRPr lang="it-IT" sz="2100" dirty="0"/>
          </a:p>
          <a:p>
            <a:r>
              <a:rPr lang="it-IT" sz="2100" dirty="0"/>
              <a:t>Viene risolta la dicotomia tra l’Allegato I.2 e l’Allegato II.14 sui casi in cui il RUP non può essere DEC, rinviando correttamente all’Allegato II.14.</a:t>
            </a:r>
          </a:p>
          <a:p>
            <a:r>
              <a:rPr lang="it-IT" sz="2100" dirty="0"/>
              <a:t>Anche l’Allegato II.14 subisce modifiche al riguardo in tema di incompatibilità del ruolo di RUP e DEC.</a:t>
            </a:r>
          </a:p>
          <a:p>
            <a:r>
              <a:rPr lang="it-IT" sz="2100" dirty="0"/>
              <a:t>Secondo il nuovo testo dell’art.32 dell’Allegato II.14 sono considerati di «particolare importanza» e quindi comportano l’obbligo di nominare un DEC diverso dal RUP non più gli appalti sopra soglia comunitaria, ma gli appalti di servizi superiori a 500.000 euro.</a:t>
            </a:r>
          </a:p>
          <a:p>
            <a:r>
              <a:rPr lang="it-IT" sz="2100" dirty="0"/>
              <a:t>Viene inoltre specificato che in sede di prima applicazione «POSSO ESSERE» considerati di particolare importanza indipendentemente dall’importo i servizi precedentemente individuati, ma con un elenco che già era stato identificato in precedenza come «facoltativo» ossia che permetteva di individuare altri servizi, sia come «non vincolante»: sarà la S.A., attraverso il RUP, a determinare se uno di tali servizi sia o meno «di particolare importanza».</a:t>
            </a:r>
          </a:p>
          <a:p>
            <a:endParaRPr lang="it-IT" sz="2000" dirty="0"/>
          </a:p>
        </p:txBody>
      </p:sp>
    </p:spTree>
    <p:extLst>
      <p:ext uri="{BB962C8B-B14F-4D97-AF65-F5344CB8AC3E}">
        <p14:creationId xmlns:p14="http://schemas.microsoft.com/office/powerpoint/2010/main" val="11699337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89E72E-9438-2CBC-A7C4-6656C7092D7B}"/>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08B7F13-AAEA-AE19-1C30-5F0CC4C58DB5}"/>
              </a:ext>
            </a:extLst>
          </p:cNvPr>
          <p:cNvSpPr>
            <a:spLocks noGrp="1"/>
          </p:cNvSpPr>
          <p:nvPr>
            <p:ph idx="1"/>
          </p:nvPr>
        </p:nvSpPr>
        <p:spPr>
          <a:xfrm>
            <a:off x="838200" y="515566"/>
            <a:ext cx="10515600" cy="5661397"/>
          </a:xfrm>
        </p:spPr>
        <p:txBody>
          <a:bodyPr>
            <a:normAutofit/>
          </a:bodyPr>
          <a:lstStyle/>
          <a:p>
            <a:r>
              <a:rPr lang="it-IT" b="1" dirty="0"/>
              <a:t>Novità in tema di ruolo del RUP</a:t>
            </a:r>
          </a:p>
          <a:p>
            <a:pPr marL="0" indent="0">
              <a:buNone/>
            </a:pPr>
            <a:endParaRPr lang="it-IT" sz="2100" dirty="0"/>
          </a:p>
          <a:p>
            <a:r>
              <a:rPr lang="it-IT" sz="2400" dirty="0"/>
              <a:t>In tema di forniture nelle quali il DEC deve essere diverso dal RUP, il comma 3 dell’art.32 dell’Allegato II.14 conferma la rilevanza «numerica» della soglia di 500.000 euro, introducendo, tuttavia, in modo più chiaro, un elemento di valutazione qualitativa.</a:t>
            </a:r>
          </a:p>
          <a:p>
            <a:r>
              <a:rPr lang="it-IT" sz="2400" dirty="0"/>
              <a:t>La nuova formulazione, infatti, definisce «di particolare importanza» le forniture superiori a tale soglia, ma, altresì, quelle anche sotto tale soglia che presentino le caratteristiche «peculiari» da valutarsi volta per volta (da parte del RUP) di prestazioni che prevedono pluralità di competenze, interventi caratterizzati dall’utilizzo di componenti o processi produttivi innovativi, dalla necessità di elevate prestazioni, o per ragioni organizzative della S.A.</a:t>
            </a:r>
          </a:p>
          <a:p>
            <a:endParaRPr lang="it-IT" sz="2000" dirty="0"/>
          </a:p>
        </p:txBody>
      </p:sp>
    </p:spTree>
    <p:extLst>
      <p:ext uri="{BB962C8B-B14F-4D97-AF65-F5344CB8AC3E}">
        <p14:creationId xmlns:p14="http://schemas.microsoft.com/office/powerpoint/2010/main" val="5798622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FB3D60-AD1E-B955-D0FA-10FD5A227241}"/>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02F6D82-4881-B9A8-C416-F287618E2CF6}"/>
              </a:ext>
            </a:extLst>
          </p:cNvPr>
          <p:cNvSpPr>
            <a:spLocks noGrp="1"/>
          </p:cNvSpPr>
          <p:nvPr>
            <p:ph idx="1"/>
          </p:nvPr>
        </p:nvSpPr>
        <p:spPr>
          <a:xfrm>
            <a:off x="838200" y="515566"/>
            <a:ext cx="10515600" cy="5661397"/>
          </a:xfrm>
        </p:spPr>
        <p:txBody>
          <a:bodyPr>
            <a:normAutofit fontScale="92500"/>
          </a:bodyPr>
          <a:lstStyle/>
          <a:p>
            <a:r>
              <a:rPr lang="it-IT" b="1" dirty="0"/>
              <a:t>Novità in tema di ruolo del RUP</a:t>
            </a:r>
          </a:p>
          <a:p>
            <a:pPr marL="0" indent="0">
              <a:buNone/>
            </a:pPr>
            <a:endParaRPr lang="it-IT" sz="2100" dirty="0"/>
          </a:p>
          <a:p>
            <a:r>
              <a:rPr lang="it-IT" sz="2400" dirty="0"/>
              <a:t>Il RUP è coinvolto in una serie di nuove disposizioni introdotte in relazione ai termini di conclusione delle procedure.</a:t>
            </a:r>
          </a:p>
          <a:p>
            <a:r>
              <a:rPr lang="it-IT" sz="2400" dirty="0"/>
              <a:t>All’art.17 viene aggiunto il comma 3-bis che con riferimento all’Allegato I.3 richiama la necessità di prevedere il termine che deve intercorrere tra «l’approvazione del progetto e la pubblicazione del bando di gara o gli inviti a presentare offerta», in virtù del principio di risultato.</a:t>
            </a:r>
          </a:p>
          <a:p>
            <a:r>
              <a:rPr lang="it-IT" sz="2400" b="1" dirty="0"/>
              <a:t>L’allegato I.3 comma 1 vede così riformulato il testo, prescrivendo che, per gli appalti di lavori i documenti di gara sono pubblicati entro 3 mesi dalla data di approvazione del progetto.</a:t>
            </a:r>
          </a:p>
          <a:p>
            <a:r>
              <a:rPr lang="it-IT" sz="2400" b="1" dirty="0"/>
              <a:t>Viene, infine, meglio precisata la facoltà di proroga dei termini per i casi eccezionali (allegato I.3 comma 5). </a:t>
            </a:r>
            <a:r>
              <a:rPr lang="it-IT" sz="2400" dirty="0"/>
              <a:t>Il RUP può con atto motivato prorogare di 1 mese il termine di pubblicazione della gara e di 3 mesi i tempi di gara. In caso di circostanze imprevedibili attestate dal RUP, questi può prorogare i termini di un ulteriore mese (pubblicazione) o ulteriori tre mesi (tempi di gara).</a:t>
            </a:r>
          </a:p>
        </p:txBody>
      </p:sp>
    </p:spTree>
    <p:extLst>
      <p:ext uri="{BB962C8B-B14F-4D97-AF65-F5344CB8AC3E}">
        <p14:creationId xmlns:p14="http://schemas.microsoft.com/office/powerpoint/2010/main" val="33418493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14ADEE-F098-E849-BA83-14E37620808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C701D77-B53B-350A-4434-C4FA6C752DD4}"/>
              </a:ext>
            </a:extLst>
          </p:cNvPr>
          <p:cNvSpPr>
            <a:spLocks noGrp="1"/>
          </p:cNvSpPr>
          <p:nvPr>
            <p:ph idx="1"/>
          </p:nvPr>
        </p:nvSpPr>
        <p:spPr>
          <a:xfrm>
            <a:off x="838200" y="322730"/>
            <a:ext cx="10515600" cy="5854234"/>
          </a:xfrm>
        </p:spPr>
        <p:txBody>
          <a:bodyPr>
            <a:normAutofit/>
          </a:bodyPr>
          <a:lstStyle/>
          <a:p>
            <a:r>
              <a:rPr lang="it-IT" b="1" dirty="0"/>
              <a:t>Novità in tema di ruolo del RUP (stipulazione del contratto)</a:t>
            </a:r>
          </a:p>
          <a:p>
            <a:pPr marL="0" indent="0">
              <a:buNone/>
            </a:pPr>
            <a:endParaRPr lang="it-IT" sz="2100" dirty="0"/>
          </a:p>
          <a:p>
            <a:r>
              <a:rPr lang="it-IT" sz="2400" dirty="0"/>
              <a:t>Viene modificata l’impostazione del Codice in tema di </a:t>
            </a:r>
            <a:r>
              <a:rPr lang="it-IT" sz="2400" b="1" dirty="0"/>
              <a:t>stipulazione del contratto</a:t>
            </a:r>
            <a:r>
              <a:rPr lang="it-IT" sz="2400" dirty="0"/>
              <a:t>, ove era previsto, per i contratti ad affidamento diretto o procedura negoziata.</a:t>
            </a:r>
          </a:p>
          <a:p>
            <a:r>
              <a:rPr lang="it-IT" sz="2400" dirty="0"/>
              <a:t>Nel precedente art.18 comma 1 era prescritto che, in tali casi, e in omaggio al principio del risultato, fosse imperativo utilizzare la modalità semplificata dello scambio di corrispondenza commerciale, anche attraverso sistemi certificati (obbligo confermato dalla giurisprudenza e dal MIT).</a:t>
            </a:r>
          </a:p>
          <a:p>
            <a:r>
              <a:rPr lang="it-IT" sz="2400" dirty="0"/>
              <a:t>La nuova versione del’art.18 comma 1 prevede che sia la SA nella propria autonomia organizzativa a scegliere le modalità di stipula del contratto in caso di procedura negoziata o affidamento diretto, tra cui anche lo scambio di corrispondenza commerciale. </a:t>
            </a:r>
          </a:p>
          <a:p>
            <a:r>
              <a:rPr lang="it-IT" sz="2400" dirty="0"/>
              <a:t>Viene modificato </a:t>
            </a:r>
            <a:r>
              <a:rPr lang="it-IT" sz="2400" b="1" dirty="0"/>
              <a:t>il termine di standstill che passa da 35 a 32 giorni </a:t>
            </a:r>
            <a:r>
              <a:rPr lang="it-IT" sz="2400" dirty="0"/>
              <a:t>(</a:t>
            </a:r>
            <a:r>
              <a:rPr lang="it-IT" sz="2400" dirty="0" err="1"/>
              <a:t>artl</a:t>
            </a:r>
            <a:r>
              <a:rPr lang="it-IT" sz="2400" dirty="0"/>
              <a:t> 18 comma 3 lett. d).</a:t>
            </a:r>
          </a:p>
        </p:txBody>
      </p:sp>
    </p:spTree>
    <p:extLst>
      <p:ext uri="{BB962C8B-B14F-4D97-AF65-F5344CB8AC3E}">
        <p14:creationId xmlns:p14="http://schemas.microsoft.com/office/powerpoint/2010/main" val="42229240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D23F0A-03B4-051C-D62C-99D5BE429B77}"/>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24BC31C-26E8-106C-5AEE-B42AC69033FA}"/>
              </a:ext>
            </a:extLst>
          </p:cNvPr>
          <p:cNvSpPr>
            <a:spLocks noGrp="1"/>
          </p:cNvSpPr>
          <p:nvPr>
            <p:ph idx="1"/>
          </p:nvPr>
        </p:nvSpPr>
        <p:spPr>
          <a:xfrm>
            <a:off x="838200" y="322730"/>
            <a:ext cx="10515600" cy="5854234"/>
          </a:xfrm>
        </p:spPr>
        <p:txBody>
          <a:bodyPr>
            <a:normAutofit/>
          </a:bodyPr>
          <a:lstStyle/>
          <a:p>
            <a:r>
              <a:rPr lang="it-IT" b="1" dirty="0"/>
              <a:t>Novità in tema di incentivi</a:t>
            </a:r>
          </a:p>
          <a:p>
            <a:pPr marL="0" indent="0">
              <a:buNone/>
            </a:pPr>
            <a:endParaRPr lang="it-IT" sz="2100" dirty="0"/>
          </a:p>
          <a:p>
            <a:r>
              <a:rPr lang="it-IT" sz="2400" dirty="0"/>
              <a:t>La nuova formulazione dei soggetti cui vanno destinati gli incentivi (art.45 comma 2) comporta l’eliminazione della parola «dipendenti» sostituita con «proprio personale», inserendo, quindi, anche i dirigenti nel meccanismo di incentivazione.</a:t>
            </a:r>
          </a:p>
          <a:p>
            <a:r>
              <a:rPr lang="it-IT" sz="2400" dirty="0"/>
              <a:t>Viene riformulato l’art.45 comma 4 nella distribuzione che elide ogni riferimento all’esclusione del personale dirigenziale ed elimina il riferimento alla parola «dipendenti» sostituendola con «personale».</a:t>
            </a:r>
          </a:p>
          <a:p>
            <a:endParaRPr lang="it-IT" sz="2400" dirty="0"/>
          </a:p>
        </p:txBody>
      </p:sp>
    </p:spTree>
    <p:extLst>
      <p:ext uri="{BB962C8B-B14F-4D97-AF65-F5344CB8AC3E}">
        <p14:creationId xmlns:p14="http://schemas.microsoft.com/office/powerpoint/2010/main" val="22429731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E531C0-722D-E23F-4B79-135DE6498743}"/>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5E41C71-3062-07B8-C857-593946607D02}"/>
              </a:ext>
            </a:extLst>
          </p:cNvPr>
          <p:cNvSpPr>
            <a:spLocks noGrp="1"/>
          </p:cNvSpPr>
          <p:nvPr>
            <p:ph idx="1"/>
          </p:nvPr>
        </p:nvSpPr>
        <p:spPr>
          <a:xfrm>
            <a:off x="838200" y="515566"/>
            <a:ext cx="10515600" cy="5661397"/>
          </a:xfrm>
        </p:spPr>
        <p:txBody>
          <a:bodyPr>
            <a:normAutofit fontScale="92500" lnSpcReduction="20000"/>
          </a:bodyPr>
          <a:lstStyle/>
          <a:p>
            <a:r>
              <a:rPr lang="it-IT" b="1" dirty="0"/>
              <a:t>Novità in tema principio di applicazione dei CCNL</a:t>
            </a:r>
          </a:p>
          <a:p>
            <a:pPr marL="0" indent="0">
              <a:buNone/>
            </a:pPr>
            <a:endParaRPr lang="it-IT" sz="2100" dirty="0"/>
          </a:p>
          <a:p>
            <a:r>
              <a:rPr lang="it-IT" sz="2400" dirty="0"/>
              <a:t>Viene introdotto il nuovo Allegato I.01 dove sono riportate le modalità di determinazione del CCNL di riferimento da indicare nei documenti di gara.</a:t>
            </a:r>
          </a:p>
          <a:p>
            <a:r>
              <a:rPr lang="it-IT" sz="2400" dirty="0"/>
              <a:t>Viene introdotto l’obbligo di indicare (art.11 comma 2-bis) il CCNL anche delle eventuali prestazioni «</a:t>
            </a:r>
            <a:r>
              <a:rPr lang="it-IT" sz="2400" b="1" dirty="0"/>
              <a:t>scorporabili, secondarie, accessorie o sussidiarie</a:t>
            </a:r>
            <a:r>
              <a:rPr lang="it-IT" sz="2400" dirty="0"/>
              <a:t>»  se differenti da quelle principali (dal punto di vista del CCNL) ove siano pari o superiori ad una soglia del 30% (anche più prestazioni scorporabili omogenee).</a:t>
            </a:r>
          </a:p>
          <a:p>
            <a:r>
              <a:rPr lang="it-IT" sz="2400" dirty="0"/>
              <a:t>Ragione per cui il concorrente (anche in presenza di prestazioni secondarie/scorporabili superiori al 30%) o indica l’applicazione del contratto, ovvero indica il diverso CCNL che sarà applicato purché vengano garantite le medesime tutele.</a:t>
            </a:r>
          </a:p>
          <a:p>
            <a:r>
              <a:rPr lang="it-IT" sz="2400" dirty="0"/>
              <a:t>La valutazione della coerenza dei CCNL verrà valutata (prima di procedere all’aggiudicazione o all’affidamento, quindi condizione dell’aggiudicazione) sulla base dell’Allegato I.01.</a:t>
            </a:r>
          </a:p>
          <a:p>
            <a:r>
              <a:rPr lang="it-IT" sz="2400" dirty="0"/>
              <a:t>L’art.11 comma 2 viene altresì modificato aderendo alla posizione del MIT sul fatto che il CCNL va individuato anche in caso di affidamento diretto (decisione a contrarre di cui all’art.</a:t>
            </a:r>
            <a:r>
              <a:rPr lang="it-IT" sz="2400"/>
              <a:t>17 comma 2).</a:t>
            </a:r>
            <a:endParaRPr lang="it-IT" sz="2400" dirty="0"/>
          </a:p>
        </p:txBody>
      </p:sp>
    </p:spTree>
    <p:extLst>
      <p:ext uri="{BB962C8B-B14F-4D97-AF65-F5344CB8AC3E}">
        <p14:creationId xmlns:p14="http://schemas.microsoft.com/office/powerpoint/2010/main" val="39099199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68CB5-0D59-B8C5-3986-AC6E272C6EF0}"/>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64BCF35-78AC-4686-902E-3AC1D7948889}"/>
              </a:ext>
            </a:extLst>
          </p:cNvPr>
          <p:cNvSpPr>
            <a:spLocks noGrp="1"/>
          </p:cNvSpPr>
          <p:nvPr>
            <p:ph idx="1"/>
          </p:nvPr>
        </p:nvSpPr>
        <p:spPr>
          <a:xfrm>
            <a:off x="838200" y="515566"/>
            <a:ext cx="10515600" cy="5661397"/>
          </a:xfrm>
        </p:spPr>
        <p:txBody>
          <a:bodyPr>
            <a:normAutofit lnSpcReduction="10000"/>
          </a:bodyPr>
          <a:lstStyle/>
          <a:p>
            <a:r>
              <a:rPr lang="it-IT" b="1" dirty="0"/>
              <a:t>Novità in tema di applicazione del CCNL di riferimento</a:t>
            </a:r>
          </a:p>
          <a:p>
            <a:pPr marL="0" indent="0">
              <a:buNone/>
            </a:pPr>
            <a:endParaRPr lang="it-IT" sz="2100" dirty="0"/>
          </a:p>
          <a:p>
            <a:r>
              <a:rPr lang="it-IT" sz="2400" dirty="0"/>
              <a:t>L’Allegato I.01 rende «normativo» quanto indicato da ANAC nella Relazione Illustrativa al Bando Tipo.</a:t>
            </a:r>
          </a:p>
          <a:p>
            <a:r>
              <a:rPr lang="it-IT" sz="2400" dirty="0"/>
              <a:t>Nell’art.2 l’Allegato I.01 chiarisce le modalità di individuazione del CCNL di riferimento, chiarendo, altresì, come non possa essere indicato un CCNL pena esclusione.</a:t>
            </a:r>
          </a:p>
          <a:p>
            <a:r>
              <a:rPr lang="it-IT" sz="2400" dirty="0"/>
              <a:t>All’art.3 dell’Allegato I.01 viene precisato che se le medesime associazioni sindacali firmano un CCNL con diverse associazioni datoriali (in particolare in relazione alle dimensioni delle imprese) per il medesimo settore, tutti tali contratti si ritengono presuntivamente equivalenti. </a:t>
            </a:r>
          </a:p>
          <a:p>
            <a:r>
              <a:rPr lang="it-IT" sz="2400" dirty="0"/>
              <a:t>L’art.4 dell’Allegato I.01 evidenzia come in caso di OE che indichi un CCNL diverso, questo dovrà essere valutato dapprima dal punto di vista dell’equivalenza delle tutele economiche e successivamente delle tutele normative.</a:t>
            </a:r>
          </a:p>
          <a:p>
            <a:endParaRPr lang="it-IT" sz="2400" dirty="0"/>
          </a:p>
        </p:txBody>
      </p:sp>
    </p:spTree>
    <p:extLst>
      <p:ext uri="{BB962C8B-B14F-4D97-AF65-F5344CB8AC3E}">
        <p14:creationId xmlns:p14="http://schemas.microsoft.com/office/powerpoint/2010/main" val="23004543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3CD095-4D85-8A7D-AAE2-182300B8D1D0}"/>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8C2933D-145B-B147-D2AD-4B677CBBE4B6}"/>
              </a:ext>
            </a:extLst>
          </p:cNvPr>
          <p:cNvSpPr>
            <a:spLocks noGrp="1"/>
          </p:cNvSpPr>
          <p:nvPr>
            <p:ph idx="1"/>
          </p:nvPr>
        </p:nvSpPr>
        <p:spPr>
          <a:xfrm>
            <a:off x="838200" y="279700"/>
            <a:ext cx="10515600" cy="5897264"/>
          </a:xfrm>
        </p:spPr>
        <p:txBody>
          <a:bodyPr>
            <a:normAutofit lnSpcReduction="10000"/>
          </a:bodyPr>
          <a:lstStyle/>
          <a:p>
            <a:r>
              <a:rPr lang="it-IT" b="1" dirty="0"/>
              <a:t>Novità in tema di applicazione del CCNL di riferimento</a:t>
            </a:r>
          </a:p>
          <a:p>
            <a:pPr marL="0" indent="0">
              <a:buNone/>
            </a:pPr>
            <a:endParaRPr lang="it-IT" sz="2100" dirty="0"/>
          </a:p>
          <a:p>
            <a:r>
              <a:rPr lang="it-IT" sz="2400" dirty="0"/>
              <a:t>L’Allegato I.01 individua le voci dell’elemento economico da analizzare e le voci delle tutele normative da verificare, evidenziando come in caso di OE che indichi un CCNL diverso, questo dovrà essere valutato sia dal punto di vista dell’equivalenza delle tutele economiche sia delle tutele normative.</a:t>
            </a:r>
          </a:p>
          <a:p>
            <a:r>
              <a:rPr lang="it-IT" sz="2400" dirty="0"/>
              <a:t>La valutazione di equivalenza delle tutele economiche sarà positiva se il valore economico delle componenti fisse della retribuzione globale risulti almeno pari a quello del CCNL di riferimento. </a:t>
            </a:r>
          </a:p>
          <a:p>
            <a:r>
              <a:rPr lang="it-IT" sz="2400" dirty="0"/>
              <a:t>La valutazione di equivalenza delle tutele normative sarà positiva se «lo scostamento dai parametri» indicati nell’Allegato sia «marginale».</a:t>
            </a:r>
          </a:p>
          <a:p>
            <a:r>
              <a:rPr lang="it-IT" sz="2400" dirty="0"/>
              <a:t>L’art.5 dell’Allegato I.01 prevede che gli OE trasmettano la «dichiarazione di equivalenza» del CCNL in sede di presentazione dell’offerta, da verificarsi in sede di verifica della congruità/verifica dell’equivalenza in sede di aggiudicazione (</a:t>
            </a:r>
            <a:r>
              <a:rPr lang="it-IT" sz="2400" i="1" dirty="0"/>
              <a:t>in tal senso conformemente, anche se su un caso antecedente, ma richiamando il Correttivo, TAR Lombardia, Milano, 30.01.2025, n.296</a:t>
            </a:r>
            <a:r>
              <a:rPr lang="it-IT" sz="2400" dirty="0"/>
              <a:t>).</a:t>
            </a:r>
          </a:p>
          <a:p>
            <a:endParaRPr lang="it-IT" sz="2400" dirty="0"/>
          </a:p>
        </p:txBody>
      </p:sp>
    </p:spTree>
    <p:extLst>
      <p:ext uri="{BB962C8B-B14F-4D97-AF65-F5344CB8AC3E}">
        <p14:creationId xmlns:p14="http://schemas.microsoft.com/office/powerpoint/2010/main" val="498818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19C16B-5004-424B-4FEA-A5DA5A66FD31}"/>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CAD1638-6F9A-B41A-563B-D422A80DFC7E}"/>
              </a:ext>
            </a:extLst>
          </p:cNvPr>
          <p:cNvSpPr>
            <a:spLocks noGrp="1"/>
          </p:cNvSpPr>
          <p:nvPr>
            <p:ph idx="1"/>
          </p:nvPr>
        </p:nvSpPr>
        <p:spPr>
          <a:xfrm>
            <a:off x="838200" y="515566"/>
            <a:ext cx="10515600" cy="5661397"/>
          </a:xfrm>
        </p:spPr>
        <p:txBody>
          <a:bodyPr>
            <a:normAutofit fontScale="85000" lnSpcReduction="20000"/>
          </a:bodyPr>
          <a:lstStyle/>
          <a:p>
            <a:r>
              <a:rPr lang="it-IT" sz="3300" b="1" dirty="0"/>
              <a:t>Novità rilevanti nella fase di Progettazione</a:t>
            </a:r>
          </a:p>
          <a:p>
            <a:endParaRPr lang="it-IT" sz="2800" dirty="0"/>
          </a:p>
          <a:p>
            <a:r>
              <a:rPr lang="it-IT" dirty="0"/>
              <a:t>Sul concetto di immodificabilità dell’opera e sul fatto che l’appalto a corpo deve essere utilizzato dove si può redigere un progetto preciso, è intervenuta ANAC, con il Comunicato 8.11.2022, chiarendo che, </a:t>
            </a:r>
            <a:r>
              <a:rPr lang="it-IT" sz="2800" dirty="0"/>
              <a:t>nei contratti a corpo, «</a:t>
            </a:r>
            <a:r>
              <a:rPr lang="it-IT" sz="2800" i="1" u="sng" dirty="0"/>
              <a:t>il principio dell’immodificabilità del prezzo non è assoluto ed inderogabile, </a:t>
            </a:r>
            <a:r>
              <a:rPr lang="it-IT" sz="2800" b="1" i="1" u="sng" dirty="0"/>
              <a:t>ma trova un limite nella pedissequa rispondenza dell’opera da eseguire ai disegni esecutivi ed alle specifiche tecniche forniti dalla stazione appaltante,</a:t>
            </a:r>
            <a:r>
              <a:rPr lang="it-IT" sz="2800" i="1" dirty="0"/>
              <a:t> sulla base dei quali l’offerente ha eseguito i propri calcoli e le proprie stime economiche e si è determinato a formulare la propria offerta, ritenendola congrua e conveniente rispetto alle prestazioni da eseguire</a:t>
            </a:r>
            <a:r>
              <a:rPr lang="it-IT" i="1" dirty="0"/>
              <a:t>». </a:t>
            </a:r>
          </a:p>
          <a:p>
            <a:r>
              <a:rPr lang="it-IT" dirty="0"/>
              <a:t>S</a:t>
            </a:r>
            <a:r>
              <a:rPr lang="it-IT" sz="2800" dirty="0"/>
              <a:t>oltanto se l’opera da eseguire «</a:t>
            </a:r>
            <a:r>
              <a:rPr lang="it-IT" sz="2800" b="1" i="1" u="sng" dirty="0"/>
              <a:t>è descritta in modo preciso, sulla base di un progetto dettagliato</a:t>
            </a:r>
            <a:r>
              <a:rPr lang="it-IT" sz="2800" i="1" u="sng" dirty="0"/>
              <a:t> che include tutti gli elaborati necessari, il concorrente è in grado di presentare un’offerta di ribasso rispetto all’importo individuato dalla stazione appaltante a “corpo” e potrà sopportare il rischio delle quantità rispetto al prezzo pattuito senza che ciò legittimi la trasformazione dell’appalto in un contratto aleatorio e ciò anche tenendo conto degli obblighi di correttezza e buona fede che discendono dagli artt. 1175 e 1375 c.c</a:t>
            </a:r>
            <a:r>
              <a:rPr lang="it-IT" sz="2800" dirty="0"/>
              <a:t>.».</a:t>
            </a:r>
          </a:p>
          <a:p>
            <a:endParaRPr lang="it-IT" sz="2000" dirty="0"/>
          </a:p>
          <a:p>
            <a:endParaRPr lang="it-IT" dirty="0"/>
          </a:p>
        </p:txBody>
      </p:sp>
    </p:spTree>
    <p:extLst>
      <p:ext uri="{BB962C8B-B14F-4D97-AF65-F5344CB8AC3E}">
        <p14:creationId xmlns:p14="http://schemas.microsoft.com/office/powerpoint/2010/main" val="11826328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9274B-2DA1-25FE-712C-5C9CE67FDCDC}"/>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D17F4B5-5D54-9459-FE82-71C6137F02E9}"/>
              </a:ext>
            </a:extLst>
          </p:cNvPr>
          <p:cNvSpPr>
            <a:spLocks noGrp="1"/>
          </p:cNvSpPr>
          <p:nvPr>
            <p:ph idx="1"/>
          </p:nvPr>
        </p:nvSpPr>
        <p:spPr>
          <a:xfrm>
            <a:off x="838200" y="311972"/>
            <a:ext cx="10515600" cy="6002767"/>
          </a:xfrm>
        </p:spPr>
        <p:txBody>
          <a:bodyPr>
            <a:normAutofit fontScale="92500" lnSpcReduction="10000"/>
          </a:bodyPr>
          <a:lstStyle/>
          <a:p>
            <a:r>
              <a:rPr lang="it-IT" b="1" dirty="0"/>
              <a:t>Novità in tema di applicazione del CCNL di riferimento</a:t>
            </a:r>
          </a:p>
          <a:p>
            <a:pPr marL="0" indent="0">
              <a:buNone/>
            </a:pPr>
            <a:endParaRPr lang="it-IT" sz="2100" dirty="0"/>
          </a:p>
          <a:p>
            <a:r>
              <a:rPr lang="it-IT" sz="2400" dirty="0"/>
              <a:t>Nella recente Determina ANAC 14 gennaio 2025 n.14, (intervenuta su un caso antecedente il Correttivo), ANAC ha sostanzialmente fatto riferimento anche al Correttivo per «validare» le proprie Linee Guida sull’esame dell’equivalenza dei CCNL, evidenziando il suggerimento di verifica, anzitutto, dell’equivalenza economica (d’altronde il Correttivo ritiene che debba esserci sostanzialmente parità tra gli elementi fissi della retribuzione globale) e, successivamente, di verificare i parametri normativi. </a:t>
            </a:r>
          </a:p>
          <a:p>
            <a:r>
              <a:rPr lang="it-IT" sz="2400" dirty="0"/>
              <a:t>Al riguardo, ANAC facendo riferimento al fatto che l’elencazione riportata nella Circolare 2/2020 dell’INL è più «ristretta» rispetto a quella riportata da ANAC nella Determina (e dal Correttivo nell’Allegato I.01) e che l’INL suggeriva la non equivalenza a fronte dello scostamento in un solo parametro, ANAC ritiene che lo scostamento possa riguardare due parametri. </a:t>
            </a:r>
          </a:p>
          <a:p>
            <a:r>
              <a:rPr lang="it-IT" sz="2400" dirty="0"/>
              <a:t>In realtà, si suggerisce di verificare i parametri normativi non solo in termini di «numero», ma anche di  «importanza». Si ricorda, peraltro, che il Correttivo non fa riferimento a un certo di numero di parametri di equivalenza, bensì ad uno «scostamento marginale». Per cui si può ben utilizzare il metodo suggerito da ANAC, ma </a:t>
            </a:r>
            <a:r>
              <a:rPr lang="it-IT" sz="2400" b="1" dirty="0"/>
              <a:t>la motivazione sull’equivalenza o la mancata equivalenza deve essere valutata su uno scostamento che deve essere ritenuto «marginale» dal RUP</a:t>
            </a:r>
            <a:r>
              <a:rPr lang="it-IT" sz="2400" dirty="0"/>
              <a:t>. </a:t>
            </a:r>
          </a:p>
        </p:txBody>
      </p:sp>
    </p:spTree>
    <p:extLst>
      <p:ext uri="{BB962C8B-B14F-4D97-AF65-F5344CB8AC3E}">
        <p14:creationId xmlns:p14="http://schemas.microsoft.com/office/powerpoint/2010/main" val="11599553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85499F-E053-1AAC-DBE5-03FC0D9446A4}"/>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40171A4-E1EC-8E6E-72BF-66A76695520F}"/>
              </a:ext>
            </a:extLst>
          </p:cNvPr>
          <p:cNvSpPr>
            <a:spLocks noGrp="1"/>
          </p:cNvSpPr>
          <p:nvPr>
            <p:ph idx="1"/>
          </p:nvPr>
        </p:nvSpPr>
        <p:spPr>
          <a:xfrm>
            <a:off x="838200" y="515566"/>
            <a:ext cx="10515600" cy="5661397"/>
          </a:xfrm>
        </p:spPr>
        <p:txBody>
          <a:bodyPr>
            <a:normAutofit/>
          </a:bodyPr>
          <a:lstStyle/>
          <a:p>
            <a:r>
              <a:rPr lang="it-IT" b="1" dirty="0"/>
              <a:t>Novità in tema di lotti funzionali e quantitativi</a:t>
            </a:r>
          </a:p>
          <a:p>
            <a:pPr marL="0" indent="0">
              <a:buNone/>
            </a:pPr>
            <a:endParaRPr lang="it-IT" sz="2100" dirty="0"/>
          </a:p>
          <a:p>
            <a:r>
              <a:rPr lang="it-IT" sz="2400" dirty="0"/>
              <a:t>Viene modificato l’Allegato I.1 (definizioni) in molte definizioni.</a:t>
            </a:r>
          </a:p>
          <a:p>
            <a:r>
              <a:rPr lang="it-IT" sz="2400" dirty="0"/>
              <a:t>Per quanto riguarda la c.d. suddivisione in  lotti, viene ridefinito il c.d. «lotto quantitativo». Se nel Codice il lotto quantitativo doveva, comunque, essere sempre anche «funzionalmente autonomo», il Correttivo elimina tale indicazione e chiarisce che il lotto quantitativo deve comunque essere «</a:t>
            </a:r>
            <a:r>
              <a:rPr lang="it-IT" sz="2400" b="1" dirty="0"/>
              <a:t>inserito in una programmazione idonea a garantire la realizzazione di opere funzionalmente autonome</a:t>
            </a:r>
            <a:r>
              <a:rPr lang="it-IT" sz="2400" dirty="0"/>
              <a:t>».</a:t>
            </a:r>
          </a:p>
          <a:p>
            <a:r>
              <a:rPr lang="it-IT" sz="2400" dirty="0"/>
              <a:t>Per tale ragione, il singolo lotto quantitativo può anche non esser, di per sé, «funzionalmente autonomo», se inserito una programmazione volta alla (certa) realizzazione di un’opera funzionalmente autonoma.</a:t>
            </a:r>
          </a:p>
          <a:p>
            <a:endParaRPr lang="it-IT" sz="2400" dirty="0"/>
          </a:p>
          <a:p>
            <a:endParaRPr lang="it-IT" sz="2400" dirty="0"/>
          </a:p>
        </p:txBody>
      </p:sp>
    </p:spTree>
    <p:extLst>
      <p:ext uri="{BB962C8B-B14F-4D97-AF65-F5344CB8AC3E}">
        <p14:creationId xmlns:p14="http://schemas.microsoft.com/office/powerpoint/2010/main" val="14863398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A4F208-18A5-47A5-C99B-F5E099BCA866}"/>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873D938-676B-8DE0-11C1-A037029778A6}"/>
              </a:ext>
            </a:extLst>
          </p:cNvPr>
          <p:cNvSpPr>
            <a:spLocks noGrp="1"/>
          </p:cNvSpPr>
          <p:nvPr>
            <p:ph idx="1"/>
          </p:nvPr>
        </p:nvSpPr>
        <p:spPr>
          <a:xfrm>
            <a:off x="838200" y="515566"/>
            <a:ext cx="10515600" cy="5661397"/>
          </a:xfrm>
        </p:spPr>
        <p:txBody>
          <a:bodyPr>
            <a:normAutofit/>
          </a:bodyPr>
          <a:lstStyle/>
          <a:p>
            <a:r>
              <a:rPr lang="it-IT" b="1" dirty="0"/>
              <a:t>Novità in tema FVOE</a:t>
            </a:r>
          </a:p>
          <a:p>
            <a:pPr marL="0" indent="0">
              <a:buNone/>
            </a:pPr>
            <a:endParaRPr lang="it-IT" sz="2100" dirty="0"/>
          </a:p>
          <a:p>
            <a:r>
              <a:rPr lang="it-IT" sz="2400" dirty="0"/>
              <a:t>L’art.99 del Codice vede un nuovo comma 3-bis che consente alle S.A. in caso di malfunzionamento del FVOE di disporre l’aggiudicazione sulla base dell’autocertificazione dell’offerente decorsi 30 giorni dalla proposta di aggiudicazione, fermo restando l’obbligo comunque di procedere alla verifica sul possesso dei requisiti in un congruo termine.</a:t>
            </a:r>
          </a:p>
          <a:p>
            <a:r>
              <a:rPr lang="it-IT" sz="2400" dirty="0"/>
              <a:t>All’art.35 viene inserito il comma 5-bis in tema di «accesso agli atti e riservatezza» prevedendo che il consenso al trattamento dei dati viene trasmesso in sede di offerta da parte degli OE, mediante il FVOE perché le SA possano effettuare i relativi controlli sui requisiti posseduti a fronte delle dichiarazioni rese.</a:t>
            </a:r>
          </a:p>
          <a:p>
            <a:endParaRPr lang="it-IT" sz="2400" dirty="0"/>
          </a:p>
        </p:txBody>
      </p:sp>
    </p:spTree>
    <p:extLst>
      <p:ext uri="{BB962C8B-B14F-4D97-AF65-F5344CB8AC3E}">
        <p14:creationId xmlns:p14="http://schemas.microsoft.com/office/powerpoint/2010/main" val="6560851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714F3E-75A9-09E2-41EE-79C81CD5EC82}"/>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6C4A03A-3E3D-CCD6-42D9-E674D735BA7A}"/>
              </a:ext>
            </a:extLst>
          </p:cNvPr>
          <p:cNvSpPr>
            <a:spLocks noGrp="1"/>
          </p:cNvSpPr>
          <p:nvPr>
            <p:ph idx="1"/>
          </p:nvPr>
        </p:nvSpPr>
        <p:spPr>
          <a:xfrm>
            <a:off x="838200" y="355002"/>
            <a:ext cx="10515600" cy="6185647"/>
          </a:xfrm>
        </p:spPr>
        <p:txBody>
          <a:bodyPr>
            <a:normAutofit fontScale="92500" lnSpcReduction="20000"/>
          </a:bodyPr>
          <a:lstStyle/>
          <a:p>
            <a:r>
              <a:rPr lang="it-IT" b="1" dirty="0"/>
              <a:t>Novità in tema Revisione dei Prezzi (lavori)</a:t>
            </a:r>
          </a:p>
          <a:p>
            <a:pPr marL="0" indent="0">
              <a:buNone/>
            </a:pPr>
            <a:endParaRPr lang="it-IT" sz="2100" dirty="0"/>
          </a:p>
          <a:p>
            <a:r>
              <a:rPr lang="it-IT" sz="2400" dirty="0"/>
              <a:t>La Revisione Prezzi viene modificata (e perfezionata in tema di procedura). </a:t>
            </a:r>
          </a:p>
          <a:p>
            <a:r>
              <a:rPr lang="it-IT" sz="2400" dirty="0"/>
              <a:t>Viene previsto che la revisione prezzi scatti automaticamente  ogni qual volta si verifichino le condizioni di cui all’art.60 comma 2 del Codice.</a:t>
            </a:r>
          </a:p>
          <a:p>
            <a:r>
              <a:rPr lang="it-IT" sz="2400" dirty="0"/>
              <a:t>Le clausole revisionali si attivano, quindi, al verificarsi di particolari condizioni di natura oggettiva che determinano, </a:t>
            </a:r>
            <a:r>
              <a:rPr lang="it-IT" sz="2400" b="1" dirty="0"/>
              <a:t>per i lavori</a:t>
            </a:r>
            <a:r>
              <a:rPr lang="it-IT" sz="2400" dirty="0"/>
              <a:t>, una variazione del costo dell’opera, in aumento o in diminuzione, superiore al 3 per cento </a:t>
            </a:r>
            <a:r>
              <a:rPr lang="it-IT" sz="2400" b="1" dirty="0"/>
              <a:t>dell’importo complessivo</a:t>
            </a:r>
            <a:r>
              <a:rPr lang="it-IT" sz="2400" dirty="0"/>
              <a:t> dell’opera </a:t>
            </a:r>
            <a:r>
              <a:rPr lang="it-IT" sz="2400" b="1" dirty="0"/>
              <a:t>nella misura del 90 per cento del valore eccedente la variazione</a:t>
            </a:r>
            <a:r>
              <a:rPr lang="it-IT" sz="2400" dirty="0"/>
              <a:t> del 3 per cento applicata alle prestazioni da eseguire (art. 23, co 1, lett. b), Correttivo e art. 60, co 2, Codice).</a:t>
            </a:r>
          </a:p>
          <a:p>
            <a:r>
              <a:rPr lang="it-IT" sz="2400" dirty="0"/>
              <a:t>Per definire la procedura di revisione e specificare meglio i suoi contenuti, il Correttivo introduce un nuovo allegato, </a:t>
            </a:r>
            <a:r>
              <a:rPr lang="it-IT" sz="2400" b="1" dirty="0"/>
              <a:t>l’Allegato II.2-bis</a:t>
            </a:r>
            <a:r>
              <a:rPr lang="it-IT" sz="2400" dirty="0"/>
              <a:t>.</a:t>
            </a:r>
          </a:p>
          <a:p>
            <a:r>
              <a:rPr lang="it-IT" sz="2400" dirty="0"/>
              <a:t>La revisione, per i lavori, </a:t>
            </a:r>
            <a:r>
              <a:rPr lang="it-IT" sz="2400" b="1" dirty="0"/>
              <a:t>si applica ai lavori di nuova costruzione e a quelli di manutenzione ordinaria e straordinaria</a:t>
            </a:r>
            <a:r>
              <a:rPr lang="it-IT" sz="2400" dirty="0"/>
              <a:t> (Allegato  II.2-bis).</a:t>
            </a:r>
          </a:p>
          <a:p>
            <a:r>
              <a:rPr lang="it-IT" sz="2400" dirty="0"/>
              <a:t>Ai fini della variazione del costo del contratto, per i lavori, si utilizza l’indice sintetico revisionale, come individuato dal progettista sulla base delle lavorazioni, composto da una media ponderata di indici selezionati tra quelli individuati dal MIT, sentito l’Istat, sulla base delle tipologie omogenee di lavorazioni di cui alla Tabella A dell’allegato, tenuto conto delle lavorazioni (categorie di opere) del progetto posto a base di gara.</a:t>
            </a:r>
          </a:p>
          <a:p>
            <a:endParaRPr lang="it-IT" sz="2400" dirty="0"/>
          </a:p>
        </p:txBody>
      </p:sp>
    </p:spTree>
    <p:extLst>
      <p:ext uri="{BB962C8B-B14F-4D97-AF65-F5344CB8AC3E}">
        <p14:creationId xmlns:p14="http://schemas.microsoft.com/office/powerpoint/2010/main" val="30665803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36EE2A-40B6-FA41-8550-260AE773DA6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45B1D05-FDB0-4B1F-B827-8F82E573A397}"/>
              </a:ext>
            </a:extLst>
          </p:cNvPr>
          <p:cNvSpPr>
            <a:spLocks noGrp="1"/>
          </p:cNvSpPr>
          <p:nvPr>
            <p:ph idx="1"/>
          </p:nvPr>
        </p:nvSpPr>
        <p:spPr>
          <a:xfrm>
            <a:off x="838200" y="430306"/>
            <a:ext cx="10515600" cy="5981252"/>
          </a:xfrm>
        </p:spPr>
        <p:txBody>
          <a:bodyPr>
            <a:normAutofit/>
          </a:bodyPr>
          <a:lstStyle/>
          <a:p>
            <a:r>
              <a:rPr lang="it-IT" b="1" dirty="0"/>
              <a:t>Novità in tema Revisione dei Prezzi</a:t>
            </a:r>
          </a:p>
          <a:p>
            <a:pPr marL="0" indent="0">
              <a:buNone/>
            </a:pPr>
            <a:endParaRPr lang="it-IT" sz="2100" dirty="0"/>
          </a:p>
          <a:p>
            <a:r>
              <a:rPr lang="it-IT" sz="2400" dirty="0"/>
              <a:t>Il momento di riferimento per il calcolo della revisione (per lavori, servizi e forniture) è quello del mese del provvedimento di aggiudicazione. </a:t>
            </a:r>
          </a:p>
          <a:p>
            <a:r>
              <a:rPr lang="it-IT" sz="2400" dirty="0"/>
              <a:t>I documenti iniziali di gara prevedono che, in caso di sospensione o proroga dei termini di aggiudicazione, il valore di riferimento per il calcolo dell’indice sintetico è quello dell’indice revisionale relativo al mese di scadenza del termine massimo per l’aggiudicazione prescritto dal Codice. Questo per gestire eventi straordinari e imprevedibili in grado di alterare significativamente l’equilibrio contrattuale fissato al momento dell’aggiudicazione, e non in una fase precedente (come la presentazione dell’offerta) o successiva (come la firma del contratto o l’inizio dei lavori), fissando, quindi, nella norma un elemento sul quale era già intervenuto il Consiglio di Stato, ritenendo possibile la revisione dopo l’aggiudicazione e prima del contratto, ove fossero intervenuti eventi perturbativi l’economia o il mercato.</a:t>
            </a:r>
          </a:p>
          <a:p>
            <a:endParaRPr lang="it-IT" sz="2400" dirty="0"/>
          </a:p>
          <a:p>
            <a:endParaRPr lang="it-IT" sz="2400" dirty="0"/>
          </a:p>
        </p:txBody>
      </p:sp>
    </p:spTree>
    <p:extLst>
      <p:ext uri="{BB962C8B-B14F-4D97-AF65-F5344CB8AC3E}">
        <p14:creationId xmlns:p14="http://schemas.microsoft.com/office/powerpoint/2010/main" val="22626926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56CCA7-0ECD-BE48-2847-0036816DECF2}"/>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B6F4458-86C4-C52D-869A-394BB98FAFB8}"/>
              </a:ext>
            </a:extLst>
          </p:cNvPr>
          <p:cNvSpPr>
            <a:spLocks noGrp="1"/>
          </p:cNvSpPr>
          <p:nvPr>
            <p:ph idx="1"/>
          </p:nvPr>
        </p:nvSpPr>
        <p:spPr>
          <a:xfrm>
            <a:off x="838200" y="515566"/>
            <a:ext cx="10515600" cy="5661397"/>
          </a:xfrm>
        </p:spPr>
        <p:txBody>
          <a:bodyPr>
            <a:normAutofit/>
          </a:bodyPr>
          <a:lstStyle/>
          <a:p>
            <a:r>
              <a:rPr lang="it-IT" b="1" dirty="0"/>
              <a:t>Novità in tema Revisione dei Prezzi</a:t>
            </a:r>
          </a:p>
          <a:p>
            <a:pPr marL="0" indent="0">
              <a:buNone/>
            </a:pPr>
            <a:endParaRPr lang="it-IT" sz="2100" dirty="0"/>
          </a:p>
          <a:p>
            <a:r>
              <a:rPr lang="it-IT" sz="2400" dirty="0"/>
              <a:t>In caso di appalto integrato, l’indice viene individuato dal progettista della SA in sede di approvazione del PFTE da porre a gara ed è ricalcolato (eventualmente a fronte di scostamenti) al momento della progettazione esecutiva approvata dalla SA e redatta dall’appaltatore.</a:t>
            </a:r>
          </a:p>
          <a:p>
            <a:r>
              <a:rPr lang="it-IT" sz="2400" dirty="0"/>
              <a:t>Quando le somme complessivamente disponibili per la revisione prezzi risultano utilizzate o impegnate in una percentuale pari o superiore all’80 per cento, </a:t>
            </a:r>
            <a:r>
              <a:rPr lang="it-IT" sz="2400" b="1" dirty="0"/>
              <a:t>la SA deve attivare in tempo utile le procedure per il reintegro delle somme</a:t>
            </a:r>
            <a:r>
              <a:rPr lang="it-IT" sz="2400" dirty="0"/>
              <a:t>, nel caso degli appalti di lavori anche attraverso rimodulazione della programmazione triennale o dell’elenco annuale dei lavori, ovvero ricorrendo alle economie derivanti da possibili varianti in diminuzione del medesimo intervento. </a:t>
            </a:r>
          </a:p>
          <a:p>
            <a:endParaRPr lang="it-IT" sz="1800" b="0" i="0" u="none" strike="noStrike" baseline="0" dirty="0">
              <a:solidFill>
                <a:srgbClr val="000000"/>
              </a:solidFill>
              <a:latin typeface="Segoe UI" panose="020B0502040204020203" pitchFamily="34" charset="0"/>
            </a:endParaRPr>
          </a:p>
        </p:txBody>
      </p:sp>
    </p:spTree>
    <p:extLst>
      <p:ext uri="{BB962C8B-B14F-4D97-AF65-F5344CB8AC3E}">
        <p14:creationId xmlns:p14="http://schemas.microsoft.com/office/powerpoint/2010/main" val="24850613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64017B-C4C9-A64B-AE56-FB8F883F6B62}"/>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A871F7E-082E-C1C2-09E2-58306D820663}"/>
              </a:ext>
            </a:extLst>
          </p:cNvPr>
          <p:cNvSpPr>
            <a:spLocks noGrp="1"/>
          </p:cNvSpPr>
          <p:nvPr>
            <p:ph idx="1"/>
          </p:nvPr>
        </p:nvSpPr>
        <p:spPr>
          <a:xfrm>
            <a:off x="838200" y="515566"/>
            <a:ext cx="10515600" cy="5661397"/>
          </a:xfrm>
        </p:spPr>
        <p:txBody>
          <a:bodyPr>
            <a:normAutofit fontScale="92500" lnSpcReduction="10000"/>
          </a:bodyPr>
          <a:lstStyle/>
          <a:p>
            <a:r>
              <a:rPr lang="it-IT" b="1" dirty="0"/>
              <a:t>Novità in tema Revisione dei Prezzi</a:t>
            </a:r>
          </a:p>
          <a:p>
            <a:pPr marL="0" indent="0">
              <a:buNone/>
            </a:pPr>
            <a:endParaRPr lang="it-IT" sz="2100" dirty="0"/>
          </a:p>
          <a:p>
            <a:r>
              <a:rPr lang="it-IT" sz="2400" dirty="0"/>
              <a:t>Il Correttivo ha definito, per i contratti di lavori,  20 Tipologie Omogenee di Lavorazioni (TOL), con l’indicazione del peso relativo di sei specifici elementi di costo: costo del lavoro, materiali, macchine e attrezzature, energia, trasporto e rifiuti. Successivamente, per ciascun elemento di costo delle TOL, sono stati individuati i relativi componenti elementari, arrivando così alla definizione di un indice sintetico unico di riferimento.</a:t>
            </a:r>
          </a:p>
          <a:p>
            <a:r>
              <a:rPr lang="it-IT" sz="2400" dirty="0"/>
              <a:t>Novità rilevante del Correttivo, contenuta all’art.3 dell’Allegato II.2-bis, è </a:t>
            </a:r>
            <a:r>
              <a:rPr lang="it-IT" sz="2400" b="1" dirty="0"/>
              <a:t>l’attivazione automatica DA PARTE DEL RUP DELLA SA </a:t>
            </a:r>
            <a:r>
              <a:rPr lang="it-IT" sz="2400" dirty="0"/>
              <a:t>e non più necessariamente su istanza di parte della procedura di revisione dei prezzi (sia per i lavori che per i servizi e forniture).</a:t>
            </a:r>
          </a:p>
          <a:p>
            <a:r>
              <a:rPr lang="it-IT" sz="2400" dirty="0"/>
              <a:t>Quando la variazione dell’indice sintetico </a:t>
            </a:r>
            <a:r>
              <a:rPr lang="it-IT" sz="2400" b="1" dirty="0"/>
              <a:t>per gli appalti di lavori</a:t>
            </a:r>
            <a:r>
              <a:rPr lang="it-IT" sz="2400" dirty="0"/>
              <a:t>, ovvero la variazione dell’indice o del sistema ponderato di indici, </a:t>
            </a:r>
            <a:r>
              <a:rPr lang="it-IT" sz="2400" b="1" dirty="0"/>
              <a:t>per gli appalti di servizi e forniture</a:t>
            </a:r>
            <a:r>
              <a:rPr lang="it-IT" sz="2400" dirty="0"/>
              <a:t>, supera, in aumento o diminuzione, rispettivamente la soglia </a:t>
            </a:r>
            <a:r>
              <a:rPr lang="it-IT" sz="2400" b="1" dirty="0"/>
              <a:t>del 3% o del 5% </a:t>
            </a:r>
            <a:r>
              <a:rPr lang="it-IT" sz="2400" dirty="0"/>
              <a:t>dell’importo originario del contratto, comprensivo dei costi di sicurezza, quale risultante dal provvedimento di aggiudicazione il RUP è tenuto ad attivare la procedura.</a:t>
            </a:r>
          </a:p>
          <a:p>
            <a:endParaRPr lang="it-IT" sz="2400" dirty="0"/>
          </a:p>
          <a:p>
            <a:endParaRPr lang="it-IT" sz="2400" dirty="0"/>
          </a:p>
          <a:p>
            <a:endParaRPr lang="it-IT" sz="2400" dirty="0"/>
          </a:p>
        </p:txBody>
      </p:sp>
    </p:spTree>
    <p:extLst>
      <p:ext uri="{BB962C8B-B14F-4D97-AF65-F5344CB8AC3E}">
        <p14:creationId xmlns:p14="http://schemas.microsoft.com/office/powerpoint/2010/main" val="31357836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52D0BF-4902-1A01-6E4D-9F59F01767C3}"/>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39EFA8B-1F4D-922D-93E6-7613EBF2099A}"/>
              </a:ext>
            </a:extLst>
          </p:cNvPr>
          <p:cNvSpPr>
            <a:spLocks noGrp="1"/>
          </p:cNvSpPr>
          <p:nvPr>
            <p:ph idx="1"/>
          </p:nvPr>
        </p:nvSpPr>
        <p:spPr>
          <a:xfrm>
            <a:off x="838200" y="515566"/>
            <a:ext cx="10515600" cy="5661397"/>
          </a:xfrm>
        </p:spPr>
        <p:txBody>
          <a:bodyPr>
            <a:normAutofit fontScale="92500"/>
          </a:bodyPr>
          <a:lstStyle/>
          <a:p>
            <a:r>
              <a:rPr lang="it-IT" b="1" dirty="0"/>
              <a:t>Novità in tema Revisione dei Prezzi</a:t>
            </a:r>
          </a:p>
          <a:p>
            <a:pPr marL="0" indent="0">
              <a:buNone/>
            </a:pPr>
            <a:endParaRPr lang="it-IT" sz="2100" dirty="0"/>
          </a:p>
          <a:p>
            <a:r>
              <a:rPr lang="it-IT" sz="2400" dirty="0"/>
              <a:t>Siccome l’attivazione è automatica, nei lavori la SA deve verificare l’aggiornamento degli indici </a:t>
            </a:r>
            <a:r>
              <a:rPr lang="it-IT" sz="2400" b="1" dirty="0"/>
              <a:t>sulla base di un frequenza che deve essere indicata nei documenti di gara </a:t>
            </a:r>
            <a:r>
              <a:rPr lang="it-IT" sz="2400" dirty="0"/>
              <a:t>(art.3 comma 1 Allegato II.2-bis) che non deve comunque essere superiore a quella di aggiornamento degli indici.</a:t>
            </a:r>
          </a:p>
          <a:p>
            <a:r>
              <a:rPr lang="it-IT" sz="2400" dirty="0"/>
              <a:t>Quando accada che si verifica un aggiornamento, il DL provvede all’accertamento e ne da notizia al RUP e all’appaltatore.</a:t>
            </a:r>
          </a:p>
          <a:p>
            <a:r>
              <a:rPr lang="it-IT" sz="2400" dirty="0"/>
              <a:t>Applica in diminuzione o aumento le somme con apposito SAL o, in modo semplificato, con SAL onnicomprensivi ma riportanti le somme distintamente.</a:t>
            </a:r>
          </a:p>
          <a:p>
            <a:r>
              <a:rPr lang="it-IT" sz="2400" dirty="0"/>
              <a:t>La SA provvede alla relativa regolazione sulla base delle condizioni di contratto.</a:t>
            </a:r>
          </a:p>
          <a:p>
            <a:r>
              <a:rPr lang="it-IT" sz="2400" dirty="0"/>
              <a:t>In caso di Varianti in corso d’opera quantitative vengono rideterminati i TOL delle lavorazioni omogenee. In caso di Varianti qualitative vengono integrati con i nuovi TOL. I nuovi indici e TOL si applicano ai lavori eseguiti successivamente all’approvazione della variante.</a:t>
            </a:r>
          </a:p>
          <a:p>
            <a:endParaRPr lang="it-IT" sz="2400" dirty="0"/>
          </a:p>
          <a:p>
            <a:endParaRPr lang="it-IT" sz="2400" dirty="0"/>
          </a:p>
          <a:p>
            <a:endParaRPr lang="it-IT" sz="2400" dirty="0"/>
          </a:p>
          <a:p>
            <a:endParaRPr lang="it-IT" sz="2400" dirty="0"/>
          </a:p>
        </p:txBody>
      </p:sp>
    </p:spTree>
    <p:extLst>
      <p:ext uri="{BB962C8B-B14F-4D97-AF65-F5344CB8AC3E}">
        <p14:creationId xmlns:p14="http://schemas.microsoft.com/office/powerpoint/2010/main" val="24590785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B3F42E-CB5E-A993-47FB-619D14AB57D2}"/>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5933012-2B61-A9F9-0B0D-A2128A3C407E}"/>
              </a:ext>
            </a:extLst>
          </p:cNvPr>
          <p:cNvSpPr>
            <a:spLocks noGrp="1"/>
          </p:cNvSpPr>
          <p:nvPr>
            <p:ph idx="1"/>
          </p:nvPr>
        </p:nvSpPr>
        <p:spPr>
          <a:xfrm>
            <a:off x="838200" y="515566"/>
            <a:ext cx="10515600" cy="5661397"/>
          </a:xfrm>
        </p:spPr>
        <p:txBody>
          <a:bodyPr>
            <a:normAutofit/>
          </a:bodyPr>
          <a:lstStyle/>
          <a:p>
            <a:r>
              <a:rPr lang="it-IT" b="1" dirty="0"/>
              <a:t>Novità in tema Revisione dei Prezzi</a:t>
            </a:r>
          </a:p>
          <a:p>
            <a:pPr marL="0" indent="0">
              <a:buNone/>
            </a:pPr>
            <a:endParaRPr lang="it-IT" sz="2100" dirty="0"/>
          </a:p>
          <a:p>
            <a:r>
              <a:rPr lang="it-IT" sz="2400" dirty="0"/>
              <a:t>Novità del Correttivo è l’introduzione di norme sul subappalto.</a:t>
            </a:r>
          </a:p>
          <a:p>
            <a:r>
              <a:rPr lang="it-IT" sz="2400" dirty="0"/>
              <a:t>L’art.8 dell’Allegato II.2-bis fa riferimento a «</a:t>
            </a:r>
            <a:r>
              <a:rPr lang="it-IT" sz="2400" b="1" dirty="0"/>
              <a:t>in caso di subappalti o di sub-contratti comunicati alla SA ai sensi dell’art.119 comma 2</a:t>
            </a:r>
            <a:r>
              <a:rPr lang="it-IT" sz="2400" dirty="0"/>
              <a:t>» …. quindi tutti i subappalti autorizzati e tutti i subcontratti «equiparati» oggetto di autorizzazione, NONCHE’ tutti i subcontratti (forniture con posa, noleggi a caldo) che non rientrano nei parametri per essere equiparati ai subappalti, ma sono, comunque, oggetto di comunicazione.</a:t>
            </a:r>
          </a:p>
          <a:p>
            <a:r>
              <a:rPr lang="it-IT" sz="2400" dirty="0"/>
              <a:t>In tali casi (quindi non solo i subappalti) le parti (appaltatore e sub-contraente) «</a:t>
            </a:r>
            <a:r>
              <a:rPr lang="it-IT" sz="2400" i="1" dirty="0"/>
              <a:t>disciplinano le clausole di revisione prezzi riferite alle prestazioni oggetto del subappalto o del sub-contratto, che si attivano al verificarsi delle particolari condizioni di natura oggettiva</a:t>
            </a:r>
            <a:r>
              <a:rPr lang="it-IT" sz="2400" dirty="0"/>
              <a:t>»</a:t>
            </a:r>
          </a:p>
          <a:p>
            <a:endParaRPr lang="it-IT" sz="2400" dirty="0"/>
          </a:p>
          <a:p>
            <a:endParaRPr lang="it-IT" sz="2400" dirty="0"/>
          </a:p>
          <a:p>
            <a:endParaRPr lang="it-IT" sz="2400" dirty="0"/>
          </a:p>
          <a:p>
            <a:endParaRPr lang="it-IT" sz="2400" dirty="0"/>
          </a:p>
          <a:p>
            <a:endParaRPr lang="it-IT" sz="2400" dirty="0"/>
          </a:p>
          <a:p>
            <a:endParaRPr lang="it-IT" sz="2400" dirty="0"/>
          </a:p>
        </p:txBody>
      </p:sp>
    </p:spTree>
    <p:extLst>
      <p:ext uri="{BB962C8B-B14F-4D97-AF65-F5344CB8AC3E}">
        <p14:creationId xmlns:p14="http://schemas.microsoft.com/office/powerpoint/2010/main" val="6370296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24A16E-2919-95B2-6717-B48A108454E0}"/>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4DCE7BD-AA78-9685-B3D1-0C1897658301}"/>
              </a:ext>
            </a:extLst>
          </p:cNvPr>
          <p:cNvSpPr>
            <a:spLocks noGrp="1"/>
          </p:cNvSpPr>
          <p:nvPr>
            <p:ph idx="1"/>
          </p:nvPr>
        </p:nvSpPr>
        <p:spPr>
          <a:xfrm>
            <a:off x="838200" y="429504"/>
            <a:ext cx="10515600" cy="5982054"/>
          </a:xfrm>
        </p:spPr>
        <p:txBody>
          <a:bodyPr>
            <a:normAutofit lnSpcReduction="10000"/>
          </a:bodyPr>
          <a:lstStyle/>
          <a:p>
            <a:r>
              <a:rPr lang="it-IT" b="1" dirty="0"/>
              <a:t>Novità in tema Revisione dei Prezzi</a:t>
            </a:r>
          </a:p>
          <a:p>
            <a:pPr marL="0" indent="0">
              <a:buNone/>
            </a:pPr>
            <a:endParaRPr lang="it-IT" sz="2100" dirty="0"/>
          </a:p>
          <a:p>
            <a:r>
              <a:rPr lang="it-IT" sz="2400" dirty="0"/>
              <a:t>La norma è criptica, perché non chiarisce «come» vengano disciplinate le clausole revisionali tra appaltatori e subappaltatori: se si attivino quando si attivano quelle del contratto principale, oppure se si attivino quando l’incidenza riguarda il solo sub-contratto.</a:t>
            </a:r>
          </a:p>
          <a:p>
            <a:r>
              <a:rPr lang="it-IT" sz="2400" dirty="0"/>
              <a:t>Tuttavia, l’art.8 prosegue affermando che anche se definite tra le parti debbono tenere conto dei limiti di spesa dell’art.60, delle specifiche prestazioni e delle modalità di determinazione degli indici sintetici (TOL per le prestazioni omogenee) e fa riferimento al nuovo art.119 comma 2-bis, che dovrebbe portare ad avere clausole revisioni sostanzialmente «passanti» (art.119 comma 2.bis: </a:t>
            </a:r>
            <a:r>
              <a:rPr lang="it-IT" sz="2400" i="1" dirty="0"/>
              <a:t>Nei contratti di subappalto o nei subcontratti comunicati alla stazione appaltante ai sensi del comma 2 è obbligatorio l'inserimento di clausole di revisione prezzi riferite alle prestazioni o lavorazioni oggetto del subappalto o del subcontratto e determinate in coerenza con quanto previsto dagli articoli 8 e 14 dell'allegato II.2-bis, che si attivano al verificarsi delle particolari condizioni di natura oggettiva di cui all'articolo 60, comma 2).</a:t>
            </a:r>
            <a:endParaRPr lang="it-IT" sz="2400" dirty="0"/>
          </a:p>
          <a:p>
            <a:endParaRPr lang="it-IT" sz="2400" dirty="0"/>
          </a:p>
          <a:p>
            <a:endParaRPr lang="it-IT" sz="2400" dirty="0"/>
          </a:p>
          <a:p>
            <a:endParaRPr lang="it-IT" sz="2400" dirty="0"/>
          </a:p>
          <a:p>
            <a:endParaRPr lang="it-IT" sz="2400" dirty="0"/>
          </a:p>
          <a:p>
            <a:endParaRPr lang="it-IT" sz="2400" dirty="0"/>
          </a:p>
          <a:p>
            <a:endParaRPr lang="it-IT" sz="2400" dirty="0"/>
          </a:p>
        </p:txBody>
      </p:sp>
    </p:spTree>
    <p:extLst>
      <p:ext uri="{BB962C8B-B14F-4D97-AF65-F5344CB8AC3E}">
        <p14:creationId xmlns:p14="http://schemas.microsoft.com/office/powerpoint/2010/main" val="2082349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CA1612-0E84-E2E7-AD93-99F5B91D488E}"/>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5B4867B-00B0-6032-10B2-5F02BF32C2AE}"/>
              </a:ext>
            </a:extLst>
          </p:cNvPr>
          <p:cNvSpPr>
            <a:spLocks noGrp="1"/>
          </p:cNvSpPr>
          <p:nvPr>
            <p:ph idx="1"/>
          </p:nvPr>
        </p:nvSpPr>
        <p:spPr>
          <a:xfrm>
            <a:off x="838200" y="515566"/>
            <a:ext cx="10515600" cy="5661397"/>
          </a:xfrm>
        </p:spPr>
        <p:txBody>
          <a:bodyPr>
            <a:normAutofit fontScale="92500" lnSpcReduction="20000"/>
          </a:bodyPr>
          <a:lstStyle/>
          <a:p>
            <a:r>
              <a:rPr lang="it-IT" sz="3300" b="1" dirty="0"/>
              <a:t>Novità rilevanti nella fase di Progettazione</a:t>
            </a:r>
          </a:p>
          <a:p>
            <a:endParaRPr lang="it-IT" sz="2800" dirty="0"/>
          </a:p>
          <a:p>
            <a:r>
              <a:rPr lang="it-IT" dirty="0"/>
              <a:t>Come richiamato anche da ANAC, la giurisprudenza civile sul punto è stata chiara: «</a:t>
            </a:r>
            <a:r>
              <a:rPr lang="it-IT" i="1" u="sng" dirty="0"/>
              <a:t>se l’incremento dei lavori da eseguire risulti di rilevante entità e derivi da carenze quantitative e qualitative della progettazione originaria, l’appaltatore ha diritto ad un compenso ulteriore per i lavori aggiuntivi eseguiti su richiesta del committente o per effetto di varianti, il quale dev’essere calcolato “a misura” limitatamente alle quantità variate»</a:t>
            </a:r>
            <a:r>
              <a:rPr lang="it-IT" dirty="0"/>
              <a:t> (Corte di Cassazione Civile, sentenza della Prima Sezione n. 9246, in data 7 giugno 2012)</a:t>
            </a:r>
          </a:p>
          <a:p>
            <a:r>
              <a:rPr lang="it-IT" dirty="0"/>
              <a:t>Nell’Ordinanza n.22268 del 25 settembre 2017, la </a:t>
            </a:r>
            <a:r>
              <a:rPr lang="it-IT" dirty="0" err="1"/>
              <a:t>Sez.I</a:t>
            </a:r>
            <a:r>
              <a:rPr lang="it-IT" dirty="0"/>
              <a:t> della Cass. Civile ha ribadito che «</a:t>
            </a:r>
            <a:r>
              <a:rPr lang="it-IT" i="1" dirty="0"/>
              <a:t>in tema di appalto di opere pubbliche a corpo o “a forfait”, il prezzo convenuto è fisso ed invariabile …  ove risulti rispettato dalle parti di quel rapporto l’obbligo di comportarsi secondo buona fede giusta l’art. 1375 cod. civ. e, dunque, siano stati correttamente rappresentati dall’appaltante tutti gli elementi che possono influire sulla previsione di spesa dell’appaltatore»</a:t>
            </a:r>
            <a:r>
              <a:rPr lang="it-IT" dirty="0"/>
              <a:t>.</a:t>
            </a:r>
          </a:p>
          <a:p>
            <a:endParaRPr lang="it-IT" dirty="0"/>
          </a:p>
        </p:txBody>
      </p:sp>
    </p:spTree>
    <p:extLst>
      <p:ext uri="{BB962C8B-B14F-4D97-AF65-F5344CB8AC3E}">
        <p14:creationId xmlns:p14="http://schemas.microsoft.com/office/powerpoint/2010/main" val="29323629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F6F812-015B-A0C7-C844-1BFE4014DE5C}"/>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786EC95-4DA9-BF8E-942F-E64FD327C94F}"/>
              </a:ext>
            </a:extLst>
          </p:cNvPr>
          <p:cNvSpPr>
            <a:spLocks noGrp="1"/>
          </p:cNvSpPr>
          <p:nvPr>
            <p:ph idx="1"/>
          </p:nvPr>
        </p:nvSpPr>
        <p:spPr>
          <a:xfrm>
            <a:off x="838200" y="429504"/>
            <a:ext cx="10515600" cy="5982054"/>
          </a:xfrm>
        </p:spPr>
        <p:txBody>
          <a:bodyPr>
            <a:normAutofit lnSpcReduction="10000"/>
          </a:bodyPr>
          <a:lstStyle/>
          <a:p>
            <a:r>
              <a:rPr lang="it-IT" b="1" dirty="0"/>
              <a:t>Novità in tema Revisione dei Prezzi</a:t>
            </a:r>
          </a:p>
          <a:p>
            <a:pPr marL="0" indent="0">
              <a:buNone/>
            </a:pPr>
            <a:endParaRPr lang="it-IT" sz="2100" dirty="0"/>
          </a:p>
          <a:p>
            <a:r>
              <a:rPr lang="it-IT" sz="2400" dirty="0"/>
              <a:t>Il che è ancor più evidente per il caso in cui si verifichi il caso del c.d. </a:t>
            </a:r>
            <a:r>
              <a:rPr lang="it-IT" sz="2400" b="1" dirty="0"/>
              <a:t>pagamento diretto </a:t>
            </a:r>
            <a:r>
              <a:rPr lang="it-IT" sz="2400" dirty="0"/>
              <a:t>dei subappaltatori e subcontraenti.</a:t>
            </a:r>
          </a:p>
          <a:p>
            <a:r>
              <a:rPr lang="it-IT" sz="2400" dirty="0"/>
              <a:t>Il comma 2 dell’art.8 dell’Allegato II.2-bis prescrive che, in tal caso, i pagamenti sono calcolati e corrisposti come per l’appaltatore. </a:t>
            </a:r>
          </a:p>
          <a:p>
            <a:r>
              <a:rPr lang="it-IT" sz="2400" dirty="0"/>
              <a:t>Nel caso in cui, invece, non vi sia pagamento diretto, l’appaltatore procede al pagamento al subappaltatore sulla scorta di quanto indicato nel contratto di subappalto.</a:t>
            </a:r>
          </a:p>
          <a:p>
            <a:r>
              <a:rPr lang="it-IT" sz="2400" b="1" dirty="0"/>
              <a:t>LE NORME SULLA REVISIONE PREZZI NEI LAVORI RIGUARDANO ESCLUSIVAMENTE LE PROCEDURE DI AFFIDAMENTO DEI CONTRATTI AVVIATE A DECORRERE DALLA PUBBLICAZIONE DEL PROVVEDIMENTO DEL MIT CON GLI INDICI DEI TOL.</a:t>
            </a:r>
          </a:p>
          <a:p>
            <a:r>
              <a:rPr lang="it-IT" sz="2400" b="1" dirty="0"/>
              <a:t>ALLE PROCEDURE DI LAVORI AVVIATE FINO AL PROVVEDIMENTO DEI TOL SI APPLICANO LE PRECEDENTI DISPOSIZIONI DEL CODICE (ART.16 ALLEGATO II.2-BIS)</a:t>
            </a:r>
          </a:p>
          <a:p>
            <a:endParaRPr lang="it-IT" sz="2400" dirty="0"/>
          </a:p>
          <a:p>
            <a:endParaRPr lang="it-IT" sz="2400" dirty="0"/>
          </a:p>
          <a:p>
            <a:endParaRPr lang="it-IT" sz="2400" dirty="0"/>
          </a:p>
          <a:p>
            <a:endParaRPr lang="it-IT" sz="2400" dirty="0"/>
          </a:p>
          <a:p>
            <a:endParaRPr lang="it-IT" sz="2400" dirty="0"/>
          </a:p>
          <a:p>
            <a:endParaRPr lang="it-IT" sz="2400" dirty="0"/>
          </a:p>
        </p:txBody>
      </p:sp>
    </p:spTree>
    <p:extLst>
      <p:ext uri="{BB962C8B-B14F-4D97-AF65-F5344CB8AC3E}">
        <p14:creationId xmlns:p14="http://schemas.microsoft.com/office/powerpoint/2010/main" val="12143513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98AD26-6D21-0ABF-E161-B74930B32449}"/>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947F5B4-7EEE-8B02-F6FA-310C2D82FAD2}"/>
              </a:ext>
            </a:extLst>
          </p:cNvPr>
          <p:cNvSpPr>
            <a:spLocks noGrp="1"/>
          </p:cNvSpPr>
          <p:nvPr>
            <p:ph idx="1"/>
          </p:nvPr>
        </p:nvSpPr>
        <p:spPr>
          <a:xfrm>
            <a:off x="838200" y="515566"/>
            <a:ext cx="10515600" cy="5661397"/>
          </a:xfrm>
        </p:spPr>
        <p:txBody>
          <a:bodyPr>
            <a:normAutofit/>
          </a:bodyPr>
          <a:lstStyle/>
          <a:p>
            <a:r>
              <a:rPr lang="it-IT" b="1" dirty="0"/>
              <a:t>Novità in tema Revisione dei Prezzi (peculiarità S&amp;F)</a:t>
            </a:r>
          </a:p>
          <a:p>
            <a:pPr marL="0" indent="0">
              <a:buNone/>
            </a:pPr>
            <a:endParaRPr lang="it-IT" sz="2100" dirty="0"/>
          </a:p>
          <a:p>
            <a:r>
              <a:rPr lang="it-IT" sz="2400" dirty="0"/>
              <a:t>Nei servizi e forniture, come detto, la soglia per la revisione è più alta (il 5% del valore complessivo del contratto) e la compensazione revisionale si applica nella misura dell’80% (anziché il 90% dei lavori) del valore eccedente la variazione del 5%.</a:t>
            </a:r>
          </a:p>
          <a:p>
            <a:r>
              <a:rPr lang="it-IT" sz="2400" dirty="0"/>
              <a:t>Il Correttivo specifica che per S&amp;F le clausole revisionali sono obbligatorie per i contratti di durata «</a:t>
            </a:r>
            <a:r>
              <a:rPr lang="it-IT" sz="2400" i="1" dirty="0"/>
              <a:t>il cui oggetto non consiste in una prestazione ad esecuzione istantanea</a:t>
            </a:r>
            <a:r>
              <a:rPr lang="it-IT" sz="2400" dirty="0"/>
              <a:t>». </a:t>
            </a:r>
          </a:p>
          <a:p>
            <a:r>
              <a:rPr lang="it-IT" sz="2400" dirty="0"/>
              <a:t>Per la revisione prezzi dei S&amp;F vanno utilizzati gli indici e disaggregazioni pubblicati sul portale ISTAT relativi a variazione prezzi al consumo per l’intera collettività, gli indici dei prezzi alla produzione dell’industria per settore economico ATECO, gli indici dei pressi alla produzione dei servizi per settore ATECO, gli indici delle retribuzioni contrattuali orarie per contratto e settore economico ATECO. </a:t>
            </a:r>
          </a:p>
          <a:p>
            <a:endParaRPr lang="it-IT" sz="2400" dirty="0"/>
          </a:p>
          <a:p>
            <a:endParaRPr lang="it-IT" sz="2400" dirty="0"/>
          </a:p>
          <a:p>
            <a:endParaRPr lang="it-IT" sz="2400" dirty="0"/>
          </a:p>
        </p:txBody>
      </p:sp>
    </p:spTree>
    <p:extLst>
      <p:ext uri="{BB962C8B-B14F-4D97-AF65-F5344CB8AC3E}">
        <p14:creationId xmlns:p14="http://schemas.microsoft.com/office/powerpoint/2010/main" val="39172793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40230C-8860-FECE-0097-415C6AFD20FD}"/>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D57EEB3-161E-9677-257E-6F84E6CFB3C8}"/>
              </a:ext>
            </a:extLst>
          </p:cNvPr>
          <p:cNvSpPr>
            <a:spLocks noGrp="1"/>
          </p:cNvSpPr>
          <p:nvPr>
            <p:ph idx="1"/>
          </p:nvPr>
        </p:nvSpPr>
        <p:spPr>
          <a:xfrm>
            <a:off x="838200" y="515566"/>
            <a:ext cx="10515600" cy="5661397"/>
          </a:xfrm>
        </p:spPr>
        <p:txBody>
          <a:bodyPr>
            <a:normAutofit lnSpcReduction="10000"/>
          </a:bodyPr>
          <a:lstStyle/>
          <a:p>
            <a:r>
              <a:rPr lang="it-IT" b="1" dirty="0"/>
              <a:t>Novità in tema Revisione dei Prezzi (peculiarità S&amp;F)</a:t>
            </a:r>
          </a:p>
          <a:p>
            <a:pPr marL="0" indent="0">
              <a:buNone/>
            </a:pPr>
            <a:endParaRPr lang="it-IT" sz="2100" dirty="0"/>
          </a:p>
          <a:p>
            <a:r>
              <a:rPr lang="it-IT" sz="2400" dirty="0"/>
              <a:t>Ciò significa che gli indici da utilizzare all’interno delle clausole sono quelli individuati all’art.10 dell’Allegato.</a:t>
            </a:r>
          </a:p>
          <a:p>
            <a:r>
              <a:rPr lang="it-IT" sz="2400" dirty="0"/>
              <a:t>Tuttavia, al comma 2 dello stesso art.10 si precisa che per i servizi e le forniture che dispongono di specifici indici i documenti di gara potranno indicare tali indici.</a:t>
            </a:r>
          </a:p>
          <a:p>
            <a:r>
              <a:rPr lang="it-IT" sz="2400" dirty="0"/>
              <a:t>La SA, quindi il RUP, indica nei documenti per l’affidamento di S&amp;F la descrizione dell’attività prevalente del S&amp;F da affidare sulla base del sistema CPV. L’Allegato procede poi a dare diverse indicazioni a seconda del settore CPV in diverse Tabelle. </a:t>
            </a:r>
          </a:p>
          <a:p>
            <a:r>
              <a:rPr lang="it-IT" sz="2400" dirty="0"/>
              <a:t>Ove si tratti di un CPV non indicato nelle Tabelle, l’Allegato prescrive che la SA individui il CPV maggiormente pertinente da prendere a riferimento, restando ferma la facoltà per le SA di individuare indici diversi dalle Tabelle in caso di appalti che per particolare natura o per le condizioni di esecuzione non siano adeguatamente rappresentati dagli indici CPV inseriti nelle Tabelle. </a:t>
            </a:r>
          </a:p>
          <a:p>
            <a:endParaRPr lang="it-IT" sz="2400" dirty="0"/>
          </a:p>
          <a:p>
            <a:endParaRPr lang="it-IT" sz="2400" dirty="0"/>
          </a:p>
          <a:p>
            <a:endParaRPr lang="it-IT" sz="2400" dirty="0"/>
          </a:p>
          <a:p>
            <a:endParaRPr lang="it-IT" sz="2400" dirty="0"/>
          </a:p>
          <a:p>
            <a:endParaRPr lang="it-IT" sz="2400" dirty="0"/>
          </a:p>
        </p:txBody>
      </p:sp>
    </p:spTree>
    <p:extLst>
      <p:ext uri="{BB962C8B-B14F-4D97-AF65-F5344CB8AC3E}">
        <p14:creationId xmlns:p14="http://schemas.microsoft.com/office/powerpoint/2010/main" val="10967276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C10AA9-872B-DF96-BDB8-327B87B321C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902D016-9D4E-ECC5-C18A-0EDADF12E160}"/>
              </a:ext>
            </a:extLst>
          </p:cNvPr>
          <p:cNvSpPr>
            <a:spLocks noGrp="1"/>
          </p:cNvSpPr>
          <p:nvPr>
            <p:ph idx="1"/>
          </p:nvPr>
        </p:nvSpPr>
        <p:spPr>
          <a:xfrm>
            <a:off x="838200" y="515566"/>
            <a:ext cx="10515600" cy="5661397"/>
          </a:xfrm>
        </p:spPr>
        <p:txBody>
          <a:bodyPr>
            <a:normAutofit/>
          </a:bodyPr>
          <a:lstStyle/>
          <a:p>
            <a:r>
              <a:rPr lang="it-IT" b="1" dirty="0"/>
              <a:t>Novità in tema Revisione dei Prezzi (peculiarità S&amp;F)</a:t>
            </a:r>
          </a:p>
          <a:p>
            <a:pPr marL="0" indent="0">
              <a:buNone/>
            </a:pPr>
            <a:endParaRPr lang="it-IT" sz="2100" dirty="0"/>
          </a:p>
          <a:p>
            <a:r>
              <a:rPr lang="it-IT" sz="2400" dirty="0"/>
              <a:t>Anche per i S&amp;F le SA verificano la variazione di prezzo dei contratti con la scadenza stabilita nei contratti stessi.</a:t>
            </a:r>
          </a:p>
          <a:p>
            <a:r>
              <a:rPr lang="it-IT" sz="2400" dirty="0"/>
              <a:t>L’art.13 dell’Allegato stabilisce che in caso di prestazioni multi-oggetto o multi-servizi, i CPV per la revisione vanno calcolati per i singoli oggetti/servizi e viene applicata la media ponderata delle variazioni.</a:t>
            </a:r>
          </a:p>
          <a:p>
            <a:r>
              <a:rPr lang="it-IT" sz="2400" dirty="0"/>
              <a:t>Analogamente avviene per i S&amp;F che hanno clausole revisionali che prevedono indicizzazioni di prezzi applicati alle singole componenti contrattuali.</a:t>
            </a:r>
          </a:p>
          <a:p>
            <a:r>
              <a:rPr lang="it-IT" sz="2400" dirty="0"/>
              <a:t>Anche per i S&amp;F è previsto l’obbligo di inserimento di clausole revisionali per i subappalti.</a:t>
            </a:r>
          </a:p>
        </p:txBody>
      </p:sp>
    </p:spTree>
    <p:extLst>
      <p:ext uri="{BB962C8B-B14F-4D97-AF65-F5344CB8AC3E}">
        <p14:creationId xmlns:p14="http://schemas.microsoft.com/office/powerpoint/2010/main" val="4002577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452167-20F6-5B76-4C15-F1B64FE0D98E}"/>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BA64ACD-270E-A926-55D7-157F6BBD357C}"/>
              </a:ext>
            </a:extLst>
          </p:cNvPr>
          <p:cNvSpPr>
            <a:spLocks noGrp="1"/>
          </p:cNvSpPr>
          <p:nvPr>
            <p:ph idx="1"/>
          </p:nvPr>
        </p:nvSpPr>
        <p:spPr>
          <a:xfrm>
            <a:off x="838200" y="515566"/>
            <a:ext cx="10515600" cy="5661397"/>
          </a:xfrm>
        </p:spPr>
        <p:txBody>
          <a:bodyPr>
            <a:normAutofit/>
          </a:bodyPr>
          <a:lstStyle/>
          <a:p>
            <a:r>
              <a:rPr lang="it-IT" b="1" dirty="0"/>
              <a:t>Novità in tema Revisione dei Prezzi (peculiarità S&amp;F)</a:t>
            </a:r>
          </a:p>
          <a:p>
            <a:pPr marL="0" indent="0">
              <a:buNone/>
            </a:pPr>
            <a:endParaRPr lang="it-IT" sz="2100" dirty="0"/>
          </a:p>
          <a:p>
            <a:r>
              <a:rPr lang="it-IT" sz="2400" dirty="0"/>
              <a:t>Infine, l’Allegato prevede una «norma» generale attuativa del «principio di conservazione  dell’equilibrio contrattuale».</a:t>
            </a:r>
          </a:p>
          <a:p>
            <a:r>
              <a:rPr lang="it-IT" sz="2400" dirty="0"/>
              <a:t>All’art.2 dell’Allegato II.2-bis si chiarisce che quando l’applicazione della revisione prezzi «non garantisce il principio di conservazione dell’equilibrio contrattuale» e non è possibile procedere all’adeguamento secondo «buona fede» è sempre fatta salva la possibilità per SA o appaltatore di invocare la risoluzione per eccessiva onerosità sopravvenuta.</a:t>
            </a:r>
          </a:p>
          <a:p>
            <a:r>
              <a:rPr lang="it-IT" sz="2400" b="1" dirty="0"/>
              <a:t>L’art.16 dell’Allegato II.2-bis chiarisce che la nuova disciplina si applica alle procedure di affidamento di S&amp;F avviate a decorrere dalla data di entrata in vigore dell’Allegato stesso, quindi del Codice e quindi, le procedure di S&amp;F avviate a far data dal 31 dicembre 2024.</a:t>
            </a:r>
          </a:p>
        </p:txBody>
      </p:sp>
    </p:spTree>
    <p:extLst>
      <p:ext uri="{BB962C8B-B14F-4D97-AF65-F5344CB8AC3E}">
        <p14:creationId xmlns:p14="http://schemas.microsoft.com/office/powerpoint/2010/main" val="37473808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A4A68A-6C62-237A-8604-FA195455DCCD}"/>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16972CE-F059-2776-8FFE-28F6CEBB7BFA}"/>
              </a:ext>
            </a:extLst>
          </p:cNvPr>
          <p:cNvSpPr>
            <a:spLocks noGrp="1"/>
          </p:cNvSpPr>
          <p:nvPr>
            <p:ph idx="1"/>
          </p:nvPr>
        </p:nvSpPr>
        <p:spPr>
          <a:xfrm>
            <a:off x="838200" y="515566"/>
            <a:ext cx="10515600" cy="5661397"/>
          </a:xfrm>
        </p:spPr>
        <p:txBody>
          <a:bodyPr>
            <a:normAutofit fontScale="85000" lnSpcReduction="10000"/>
          </a:bodyPr>
          <a:lstStyle/>
          <a:p>
            <a:r>
              <a:rPr lang="it-IT" b="1" dirty="0"/>
              <a:t>Novità in tema Qualificazione delle SA</a:t>
            </a:r>
          </a:p>
          <a:p>
            <a:pPr marL="0" indent="0">
              <a:buNone/>
            </a:pPr>
            <a:endParaRPr lang="it-IT" sz="2100" dirty="0"/>
          </a:p>
          <a:p>
            <a:r>
              <a:rPr lang="it-IT" sz="2400" dirty="0"/>
              <a:t>L’art.62 comma 2.bis precisa che le SA non qualificate possono procedere all’acquisizione di appalti ricorrendo ad una SA qualificata o ad una centrale di committenza qualificata, anche per le procedure di importo inferiore a quelle per le quali esse potrebbero comunque agire.</a:t>
            </a:r>
            <a:endParaRPr lang="it-IT" sz="2400" b="1" dirty="0"/>
          </a:p>
          <a:p>
            <a:r>
              <a:rPr lang="it-IT" sz="2400" b="1" dirty="0"/>
              <a:t>La qualificazione per l’esecuzione viene disciplinata specificamente nell’Allegato II.4 (art.8).</a:t>
            </a:r>
          </a:p>
          <a:p>
            <a:r>
              <a:rPr lang="it-IT" sz="2400" b="1" dirty="0"/>
              <a:t>Viene stabilito che a decorrere dal 1 gennaio 2025 le SA qualificate per la progettazione e l’affidamento (di lavori e/o S&amp;F) sono qualificate anche per l’esecuzione per i corrispondenti livelli di qualifica.</a:t>
            </a:r>
          </a:p>
          <a:p>
            <a:r>
              <a:rPr lang="it-IT" sz="2400" b="1" dirty="0"/>
              <a:t>Le SA non qualificate per progettazione e affidamento non possono dal 1 gennaio 2025 eseguire i contratti al di sopra delle soglie dell’art.62 comma 1, per cui debbono qualificarsi (o avere determinati requisiti nella tabella C), ovvero appoggiarsi per l’esecuzione a SA qualificate per il corrispondete importo. </a:t>
            </a:r>
          </a:p>
          <a:p>
            <a:r>
              <a:rPr lang="it-IT" sz="2400" b="1" u="sng" dirty="0"/>
              <a:t>Periodo transitorio fino al 28 febbraio 2025 per fare istanza</a:t>
            </a:r>
            <a:r>
              <a:rPr lang="it-IT" sz="2400" b="1" dirty="0"/>
              <a:t>. </a:t>
            </a:r>
          </a:p>
          <a:p>
            <a:r>
              <a:rPr lang="it-IT" sz="2400" b="1" dirty="0"/>
              <a:t>Chi è qualificato sarà soggetto ad una verifica semestrale sui tempi tra presentazione offerte e stipula contratto (160 gg.).</a:t>
            </a:r>
          </a:p>
          <a:p>
            <a:r>
              <a:rPr lang="it-IT" sz="2400" b="1" dirty="0"/>
              <a:t>Vengono stabiliti al comma 2 i requisiti per la qualificazione </a:t>
            </a:r>
            <a:r>
              <a:rPr lang="it-IT" sz="2400" b="1"/>
              <a:t>dell’esecuzione (rif.All</a:t>
            </a:r>
            <a:r>
              <a:rPr lang="it-IT" sz="2400" b="1" dirty="0" err="1"/>
              <a:t>.</a:t>
            </a:r>
            <a:r>
              <a:rPr lang="it-IT" sz="2400" b="1" err="1"/>
              <a:t>II</a:t>
            </a:r>
            <a:r>
              <a:rPr lang="it-IT" sz="2400" b="1"/>
              <a:t>.4).</a:t>
            </a:r>
            <a:endParaRPr lang="it-IT" sz="2400" b="1" dirty="0"/>
          </a:p>
          <a:p>
            <a:endParaRPr lang="it-IT" sz="2400" dirty="0"/>
          </a:p>
        </p:txBody>
      </p:sp>
    </p:spTree>
    <p:extLst>
      <p:ext uri="{BB962C8B-B14F-4D97-AF65-F5344CB8AC3E}">
        <p14:creationId xmlns:p14="http://schemas.microsoft.com/office/powerpoint/2010/main" val="24086106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A38114-76B1-26AE-B159-0C0BCEEC6A6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DD9BE35-50F0-477E-E181-8D162DF34D3F}"/>
              </a:ext>
            </a:extLst>
          </p:cNvPr>
          <p:cNvSpPr>
            <a:spLocks noGrp="1"/>
          </p:cNvSpPr>
          <p:nvPr>
            <p:ph idx="1"/>
          </p:nvPr>
        </p:nvSpPr>
        <p:spPr>
          <a:xfrm>
            <a:off x="838200" y="515566"/>
            <a:ext cx="10515600" cy="5661397"/>
          </a:xfrm>
        </p:spPr>
        <p:txBody>
          <a:bodyPr>
            <a:normAutofit fontScale="92500" lnSpcReduction="10000"/>
          </a:bodyPr>
          <a:lstStyle/>
          <a:p>
            <a:r>
              <a:rPr lang="it-IT" b="1" dirty="0"/>
              <a:t>Novità in tema Consorzi</a:t>
            </a:r>
          </a:p>
          <a:p>
            <a:pPr marL="0" indent="0">
              <a:buNone/>
            </a:pPr>
            <a:endParaRPr lang="it-IT" sz="2100" dirty="0"/>
          </a:p>
          <a:p>
            <a:r>
              <a:rPr lang="it-IT" sz="2400" dirty="0"/>
              <a:t>Al fine di allineare il Codice alle indicazioni di ANAC e giurisprudenza amministrativa, il Correttivo interviene sul cumulo alla rinfusa dei consorzi stabili e sui consorzi di cooperative e artigiani.</a:t>
            </a:r>
          </a:p>
          <a:p>
            <a:r>
              <a:rPr lang="it-IT" sz="2400" dirty="0"/>
              <a:t>Viene modificato l’art.67 comma 1, prescrivendo che i consorzi stabili che partecipano agli appalti di S&amp;F possano cumulare in capo al consorzio i requisiti delle consorziate; che negli appalti di lavori il consorzio che esegua direttamente senza avvalersi di esecutrici i requisiti del consorzio siano cumulati con quelli delle imprese consorziate; che negli appalti di lavori in cui il consorzio si avvalga di imprese consorziate indicate in gara, i requisiti sono posseduti e comprovati dalle consorziate in proprio, ovvero mediante contratto di avvalimento stipulato ai sensi dell’art.104.</a:t>
            </a:r>
          </a:p>
          <a:p>
            <a:r>
              <a:rPr lang="it-IT" sz="2400" dirty="0"/>
              <a:t>Avvalimento prestato: dal consorzio per i requisiti che ha maturato in proprio, a carico di altre imprese consorziate, a carico di terzi operatori economici secondo la normale disciplina dell’art.104.</a:t>
            </a:r>
          </a:p>
          <a:p>
            <a:r>
              <a:rPr lang="it-IT" sz="2400" dirty="0"/>
              <a:t>La nuova disciplina sui consorzi ai sensi dell’art.225-bis comma 3 riguarda le procedure di gara avviate a partire dal 31 dicembre 2024.</a:t>
            </a:r>
          </a:p>
        </p:txBody>
      </p:sp>
    </p:spTree>
    <p:extLst>
      <p:ext uri="{BB962C8B-B14F-4D97-AF65-F5344CB8AC3E}">
        <p14:creationId xmlns:p14="http://schemas.microsoft.com/office/powerpoint/2010/main" val="166666945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F2827E-3084-A6EE-3902-CE3F036C7DBE}"/>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43F5A0F-EE4E-72A0-C94C-9BB52B62D2B8}"/>
              </a:ext>
            </a:extLst>
          </p:cNvPr>
          <p:cNvSpPr>
            <a:spLocks noGrp="1"/>
          </p:cNvSpPr>
          <p:nvPr>
            <p:ph idx="1"/>
          </p:nvPr>
        </p:nvSpPr>
        <p:spPr>
          <a:xfrm>
            <a:off x="838200" y="515566"/>
            <a:ext cx="10515600" cy="5661397"/>
          </a:xfrm>
        </p:spPr>
        <p:txBody>
          <a:bodyPr>
            <a:normAutofit lnSpcReduction="10000"/>
          </a:bodyPr>
          <a:lstStyle/>
          <a:p>
            <a:r>
              <a:rPr lang="it-IT" b="1" dirty="0"/>
              <a:t>Novità in tema Consorzi</a:t>
            </a:r>
          </a:p>
          <a:p>
            <a:pPr marL="0" indent="0">
              <a:buNone/>
            </a:pPr>
            <a:endParaRPr lang="it-IT" sz="2100" dirty="0"/>
          </a:p>
          <a:p>
            <a:r>
              <a:rPr lang="it-IT" sz="2400" dirty="0"/>
              <a:t>Viene chiarito all’art.67 comma 3 che per tutte le tipologie di consorzi (stabili, cooperative, artigiani) «le autorizzazioni e gli altri titoli abilitativi» sono posseduti per lavori e servizi dalla (dalle) consorziata esecutrice.</a:t>
            </a:r>
          </a:p>
          <a:p>
            <a:r>
              <a:rPr lang="it-IT" sz="2400" dirty="0"/>
              <a:t>Nel caso in cui i consorzi stabili, di cooperative o di imprese artigiane non eseguano direttamente, ma tramite consorziate, hanno l’obbligo di indicarle in sede di gara. La novità sta nell’estensione alle altre due tipologie di consorzi gli obblighi del consorzio stabile (riportando la normativa al 163/2006).</a:t>
            </a:r>
          </a:p>
          <a:p>
            <a:r>
              <a:rPr lang="it-IT" sz="2400" dirty="0"/>
              <a:t>Nel caso in cui l’esecutrice indicata sia un consorzio di imprese cooperative o artigiane, quest’ultimo deve indicare le consorziate per le quali concorre.</a:t>
            </a:r>
          </a:p>
          <a:p>
            <a:r>
              <a:rPr lang="it-IT" sz="2400" dirty="0"/>
              <a:t>Le consorziate designate non possono partecipare con autonoma offerta in concorrenza con il consorzio, a meno che non possano dimostrare che la circostanza non ha influito sulla gara (onere della prova a carico dell’OE).</a:t>
            </a:r>
          </a:p>
        </p:txBody>
      </p:sp>
    </p:spTree>
    <p:extLst>
      <p:ext uri="{BB962C8B-B14F-4D97-AF65-F5344CB8AC3E}">
        <p14:creationId xmlns:p14="http://schemas.microsoft.com/office/powerpoint/2010/main" val="40692075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BFC3AF-FBAA-2C78-C782-7A111BD13CD3}"/>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D8FE426-6D48-ADC6-5B37-606FCB538B5A}"/>
              </a:ext>
            </a:extLst>
          </p:cNvPr>
          <p:cNvSpPr>
            <a:spLocks noGrp="1"/>
          </p:cNvSpPr>
          <p:nvPr>
            <p:ph idx="1"/>
          </p:nvPr>
        </p:nvSpPr>
        <p:spPr>
          <a:xfrm>
            <a:off x="838200" y="515566"/>
            <a:ext cx="10515600" cy="5661397"/>
          </a:xfrm>
        </p:spPr>
        <p:txBody>
          <a:bodyPr>
            <a:normAutofit/>
          </a:bodyPr>
          <a:lstStyle/>
          <a:p>
            <a:r>
              <a:rPr lang="it-IT" b="1" dirty="0"/>
              <a:t>Novità in tema Consorzi</a:t>
            </a:r>
          </a:p>
          <a:p>
            <a:pPr marL="0" indent="0">
              <a:buNone/>
            </a:pPr>
            <a:endParaRPr lang="it-IT" sz="2100" dirty="0"/>
          </a:p>
          <a:p>
            <a:r>
              <a:rPr lang="it-IT" sz="2400" dirty="0"/>
              <a:t>I consorzi di cooperative e artigiani (art.67 comma 5) possono partecipare alle procedure di gara utilizzando i requisiti propri e potendo far valere tra questi i mezzi d’opera, le attrezzature e l’organico medio nella disponibilità delle consorziate che lo costituiscono. </a:t>
            </a:r>
          </a:p>
          <a:p>
            <a:r>
              <a:rPr lang="it-IT" sz="2400" dirty="0"/>
              <a:t>Nel caso di consorzi stabili questi possono «dare avvalimento» in gare di lavori pubblici esclusivamente con i requisiti maturati in proprio che sono attestati alla SOA con specifica indicazione.</a:t>
            </a:r>
          </a:p>
        </p:txBody>
      </p:sp>
    </p:spTree>
    <p:extLst>
      <p:ext uri="{BB962C8B-B14F-4D97-AF65-F5344CB8AC3E}">
        <p14:creationId xmlns:p14="http://schemas.microsoft.com/office/powerpoint/2010/main" val="14382951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225EF2-5F0A-99FF-B6BB-6B537A84BDE7}"/>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6CDD887-E009-A948-B261-08202B6FC5C9}"/>
              </a:ext>
            </a:extLst>
          </p:cNvPr>
          <p:cNvSpPr>
            <a:spLocks noGrp="1"/>
          </p:cNvSpPr>
          <p:nvPr>
            <p:ph idx="1"/>
          </p:nvPr>
        </p:nvSpPr>
        <p:spPr>
          <a:xfrm>
            <a:off x="838200" y="515566"/>
            <a:ext cx="10515600" cy="5661397"/>
          </a:xfrm>
        </p:spPr>
        <p:txBody>
          <a:bodyPr>
            <a:normAutofit fontScale="92500"/>
          </a:bodyPr>
          <a:lstStyle/>
          <a:p>
            <a:r>
              <a:rPr lang="it-IT" b="1" dirty="0"/>
              <a:t>Accordo di Collaborazione</a:t>
            </a:r>
          </a:p>
          <a:p>
            <a:r>
              <a:rPr lang="it-IT" sz="2400" dirty="0"/>
              <a:t>All’art.82-bis viene introdotto un nuovo strumento che le SA possono inserire nei documenti di gara, con cui le parti coinvolte in misura significativa nella fase di esecuzione di contratti di lavori e S&amp;F disciplinano le forme e modalità di cooperazione volti a ridurre i rischi di esecuzione e di controversie.</a:t>
            </a:r>
          </a:p>
          <a:p>
            <a:r>
              <a:rPr lang="it-IT" sz="2400" dirty="0"/>
              <a:t>L’accordo redatto secondo l’Allegato II.6-bis, tra le altre cose può prevedere il coinvolgimento anche di soggetti non direttamente parte della struttura di controllo della SA (RUP/DL/DEC/Coordinatore/Progettisti) e appaltatori e principali subappaltatori, ma anche ulteriori soggetti pubblici e privati, ivi comprese le Amministrazioni titolari di autorizzazioni o pareri  e gli enti gestori di interferenze.</a:t>
            </a:r>
          </a:p>
          <a:p>
            <a:pPr algn="l"/>
            <a:r>
              <a:rPr lang="it-IT" sz="2400" dirty="0"/>
              <a:t>Rientrano tra gli obiettivi collaterali dell’Accordo secondo l’Allegato «la promozione della partecipazione ai subappalti o sub-contratti delle piccole e medie imprese con sede operativa nell’ambito territoriale di riferimento delle prestazioni di cui all’art.108 comma 7 terzo periodo» («</a:t>
            </a:r>
            <a:r>
              <a:rPr lang="it-IT" sz="2400" i="1" dirty="0"/>
              <a:t>prestazioni dipendenti dal principio di prossimità per la loro efficiente gestione, l’affidamento ad operatori economici con sede operativa nell’ambito territoriale di riferimento</a:t>
            </a:r>
            <a:r>
              <a:rPr lang="it-IT" sz="2400" dirty="0"/>
              <a:t>»).</a:t>
            </a:r>
          </a:p>
          <a:p>
            <a:endParaRPr lang="it-IT" sz="2400" dirty="0"/>
          </a:p>
        </p:txBody>
      </p:sp>
    </p:spTree>
    <p:extLst>
      <p:ext uri="{BB962C8B-B14F-4D97-AF65-F5344CB8AC3E}">
        <p14:creationId xmlns:p14="http://schemas.microsoft.com/office/powerpoint/2010/main" val="3817211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A2EDA7-FD88-6247-BBD3-749A0AD5D396}"/>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8266768-34A6-00B6-5087-B8175736FFD1}"/>
              </a:ext>
            </a:extLst>
          </p:cNvPr>
          <p:cNvSpPr>
            <a:spLocks noGrp="1"/>
          </p:cNvSpPr>
          <p:nvPr>
            <p:ph idx="1"/>
          </p:nvPr>
        </p:nvSpPr>
        <p:spPr>
          <a:xfrm>
            <a:off x="838200" y="515566"/>
            <a:ext cx="10515600" cy="5875506"/>
          </a:xfrm>
        </p:spPr>
        <p:txBody>
          <a:bodyPr>
            <a:normAutofit/>
          </a:bodyPr>
          <a:lstStyle/>
          <a:p>
            <a:r>
              <a:rPr lang="it-IT" b="1" dirty="0"/>
              <a:t>Novità rilevanti nella fase di Progettazione</a:t>
            </a:r>
          </a:p>
          <a:p>
            <a:r>
              <a:rPr lang="it-IT" sz="2000" dirty="0"/>
              <a:t>La scelta tra corpo e misura è individuata nell’Allegato I.7 all’interno del DIP (documento di indirizzo della progettazione).</a:t>
            </a:r>
          </a:p>
          <a:p>
            <a:r>
              <a:rPr lang="it-IT" sz="2000" dirty="0"/>
              <a:t>L’art.3 dell’Allegato I.7 al comma 1, lett. m) infatti prevede che nel DIP il RUP indichi</a:t>
            </a:r>
          </a:p>
          <a:p>
            <a:r>
              <a:rPr lang="it-IT" sz="2000" i="1" u="sng" dirty="0"/>
              <a:t>m) la tipologia di contratto individuata per la realizzazione dell’intervento, e in particolare se il contratto sarà stipulato a corpo o a misura, o parte a corpo e parte a misura</a:t>
            </a:r>
          </a:p>
          <a:p>
            <a:r>
              <a:rPr lang="it-IT" sz="2000" dirty="0"/>
              <a:t>Ricordo che l’ art.31 all.I.7 prescrive che:  «</a:t>
            </a:r>
            <a:r>
              <a:rPr lang="it-IT" sz="2000" i="1" dirty="0"/>
              <a:t>nel caso di lavorazioni da contabilizzare a corpo, il computo metrico estimativo riporta soltanto il prezzo a corpo; al solo fine di pervenire alla determinazione di ciascun prezzo a corpo, è redatto un distinto elaborato, non facente parte del computo metrico estimativo, redatto con le stesse modalità del computo metrico estimativo, con riferimento alle sotto-lavorazioni che complessivamente concorrono alla formazione del prezzo a corpo. Le singole lavorazioni, risultanti dall’aggregazione delle rispettive voci dedotte dal computo metrico estimativo, sono poi raggruppate, in sede di redazione dello schema di contratto e del bando di gara, ai fini della definizione dei gruppi di categorie ritenute omogenee. Tale aggregazione avviene in forma tabellare con riferimento alle specifiche parti di opere cui le aliquote si riferiscono».</a:t>
            </a:r>
            <a:endParaRPr lang="it-IT" sz="2000" dirty="0"/>
          </a:p>
          <a:p>
            <a:endParaRPr lang="it-IT" sz="2000" i="1" u="sng" dirty="0"/>
          </a:p>
        </p:txBody>
      </p:sp>
    </p:spTree>
    <p:extLst>
      <p:ext uri="{BB962C8B-B14F-4D97-AF65-F5344CB8AC3E}">
        <p14:creationId xmlns:p14="http://schemas.microsoft.com/office/powerpoint/2010/main" val="4140626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49DC53-FF87-A600-8A53-C1D6805DBF5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0CFFA14-5BA6-DD15-B61A-CB430F27CC10}"/>
              </a:ext>
            </a:extLst>
          </p:cNvPr>
          <p:cNvSpPr>
            <a:spLocks noGrp="1"/>
          </p:cNvSpPr>
          <p:nvPr>
            <p:ph idx="1"/>
          </p:nvPr>
        </p:nvSpPr>
        <p:spPr>
          <a:xfrm>
            <a:off x="838200" y="515566"/>
            <a:ext cx="10515600" cy="5661397"/>
          </a:xfrm>
        </p:spPr>
        <p:txBody>
          <a:bodyPr>
            <a:normAutofit/>
          </a:bodyPr>
          <a:lstStyle/>
          <a:p>
            <a:r>
              <a:rPr lang="it-IT" b="1" dirty="0"/>
              <a:t>Requisiti di partecipazione (fatturato ex art.100 Codice)</a:t>
            </a:r>
          </a:p>
          <a:p>
            <a:r>
              <a:rPr lang="it-IT" sz="2400" dirty="0"/>
              <a:t>All’art. 100 comma 11, in attesa del Regolamento che definisca i criteri di selezione economico-finanziaria, si recitava nel Codice che i requisiti di fatturato fossero rappresentati da un fatturato globale non superiore al doppio dell’appalto maturato «nel triennio precedente a quello di indizione della procedura».</a:t>
            </a:r>
          </a:p>
          <a:p>
            <a:r>
              <a:rPr lang="it-IT" sz="2400" dirty="0"/>
              <a:t>Il Correttivo ha apportato una modifica volta ad una maggiore apertura del mercato, evidenziando che la maturazione può avvenire nei tre migliori anni degli ultimi cinque antecedenti a quello di indizione della procedura.</a:t>
            </a:r>
          </a:p>
          <a:p>
            <a:endParaRPr lang="it-IT" sz="2400" dirty="0"/>
          </a:p>
        </p:txBody>
      </p:sp>
    </p:spTree>
    <p:extLst>
      <p:ext uri="{BB962C8B-B14F-4D97-AF65-F5344CB8AC3E}">
        <p14:creationId xmlns:p14="http://schemas.microsoft.com/office/powerpoint/2010/main" val="132726923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4B15D6-DA0E-09D4-D03F-CE5F726C3F28}"/>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412B581-2479-002F-C8BC-9308D92E89E4}"/>
              </a:ext>
            </a:extLst>
          </p:cNvPr>
          <p:cNvSpPr>
            <a:spLocks noGrp="1"/>
          </p:cNvSpPr>
          <p:nvPr>
            <p:ph idx="1"/>
          </p:nvPr>
        </p:nvSpPr>
        <p:spPr>
          <a:xfrm>
            <a:off x="838200" y="515566"/>
            <a:ext cx="10515600" cy="5661397"/>
          </a:xfrm>
        </p:spPr>
        <p:txBody>
          <a:bodyPr>
            <a:normAutofit fontScale="92500" lnSpcReduction="10000"/>
          </a:bodyPr>
          <a:lstStyle/>
          <a:p>
            <a:r>
              <a:rPr lang="it-IT" b="1" dirty="0"/>
              <a:t>Avvalimento premiale</a:t>
            </a:r>
          </a:p>
          <a:p>
            <a:r>
              <a:rPr lang="it-IT" sz="2400" dirty="0"/>
              <a:t>L’art.104 in tema di avvalimento è stato modificato dal Correttivo in relazione al c.d. «avvalimento premiale».</a:t>
            </a:r>
          </a:p>
          <a:p>
            <a:r>
              <a:rPr lang="it-IT" sz="2400" dirty="0"/>
              <a:t>L’art.104 comma 12, come noto, vietando la contestuale partecipazione dell’ausiliaria e dell’</a:t>
            </a:r>
            <a:r>
              <a:rPr lang="it-IT" sz="2400" dirty="0" err="1"/>
              <a:t>ausiliata</a:t>
            </a:r>
            <a:r>
              <a:rPr lang="it-IT" sz="2400" dirty="0"/>
              <a:t> alla stessa procedura di gara per il solo «avvalimento premiale», ammette che, nel caso di «avvalimento qualificatorio», l’ausiliaria può liberamente partecipare alla procedura di gara in concorrenza con l’</a:t>
            </a:r>
            <a:r>
              <a:rPr lang="it-IT" sz="2400" dirty="0" err="1"/>
              <a:t>ausiliata</a:t>
            </a:r>
            <a:r>
              <a:rPr lang="it-IT" sz="2400" dirty="0"/>
              <a:t>.</a:t>
            </a:r>
          </a:p>
          <a:p>
            <a:r>
              <a:rPr lang="it-IT" sz="2400" dirty="0"/>
              <a:t>Al riguardo, il Correttivo specifica meglio che il divieto posto in  capo all’ausiliaria in caso di avvalimento premiale non è assoluto, purché l’ausiliaria dimostri che non sussistono collegamenti tali da ricondurre entrambe le imprese ad uno stesso centro decisionale (con adeguato supporto documentale, quindi con onere della prova a carico dell’ausiliaria).</a:t>
            </a:r>
          </a:p>
          <a:p>
            <a:r>
              <a:rPr lang="it-IT" sz="2400" dirty="0"/>
              <a:t>Ciò deve avvenire in sede di presentazione della domanda di partecipazione. In tale ambito la SA può chiedere alle imprese chiarimenti assegnando un congruo termine non prorogabile.</a:t>
            </a:r>
          </a:p>
          <a:p>
            <a:r>
              <a:rPr lang="it-IT" sz="2400" dirty="0"/>
              <a:t>Si ricorda che il contratto di avvalimento premiale deve essere contenuto nella busta offerta (tecnica) e non nella documentazione amministrativa, essendo volto a supportare il valore dell’offerta tecnica stessa.</a:t>
            </a:r>
          </a:p>
          <a:p>
            <a:endParaRPr lang="it-IT" sz="2400" dirty="0"/>
          </a:p>
        </p:txBody>
      </p:sp>
    </p:spTree>
    <p:extLst>
      <p:ext uri="{BB962C8B-B14F-4D97-AF65-F5344CB8AC3E}">
        <p14:creationId xmlns:p14="http://schemas.microsoft.com/office/powerpoint/2010/main" val="19538638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391B79-8EFE-180E-AED2-FB10437096CE}"/>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94492AE-B09E-12E2-74C3-A560E9D92FAC}"/>
              </a:ext>
            </a:extLst>
          </p:cNvPr>
          <p:cNvSpPr>
            <a:spLocks noGrp="1"/>
          </p:cNvSpPr>
          <p:nvPr>
            <p:ph idx="1"/>
          </p:nvPr>
        </p:nvSpPr>
        <p:spPr>
          <a:xfrm>
            <a:off x="838200" y="515566"/>
            <a:ext cx="10515600" cy="5661397"/>
          </a:xfrm>
        </p:spPr>
        <p:txBody>
          <a:bodyPr>
            <a:normAutofit fontScale="92500" lnSpcReduction="10000"/>
          </a:bodyPr>
          <a:lstStyle/>
          <a:p>
            <a:r>
              <a:rPr lang="it-IT" b="1" dirty="0"/>
              <a:t>Garanzie fideiussorie</a:t>
            </a:r>
          </a:p>
          <a:p>
            <a:r>
              <a:rPr lang="it-IT" sz="2400" dirty="0"/>
              <a:t>Oltre a quanto previsto sotto soglia (misura fissa della cauzione), nel sopra soglia, il Correttivo prevede che la garanzia fideiussoria (art.106 comma 3) sia emessa e firmata digitalmente e debba essere verificabile telematicamente presso l’emittente, ovvero (disgiuntivo) essere gestita in tutte le sue fasi mediante il ricorso a piattaforme digitali con registri distribuiti (ad es. blockchain).</a:t>
            </a:r>
          </a:p>
          <a:p>
            <a:r>
              <a:rPr lang="it-IT" sz="2400" dirty="0"/>
              <a:t>Si pone il problema dell’attuale possibilità, o  meno, di verificare la </a:t>
            </a:r>
            <a:r>
              <a:rPr lang="it-IT" sz="2400" dirty="0" err="1"/>
              <a:t>fidessione</a:t>
            </a:r>
            <a:r>
              <a:rPr lang="it-IT" sz="2400" dirty="0"/>
              <a:t> «tramite </a:t>
            </a:r>
            <a:r>
              <a:rPr lang="it-IT" sz="2400" dirty="0" err="1"/>
              <a:t>pec</a:t>
            </a:r>
            <a:r>
              <a:rPr lang="it-IT" sz="2400" dirty="0"/>
              <a:t>» come avveniva in forza delle indicazioni di ANAC fino al 31.12.2024 o se sia solo possibile tramite «sito internet» della emittente.</a:t>
            </a:r>
          </a:p>
          <a:p>
            <a:r>
              <a:rPr lang="it-IT" sz="2500" dirty="0"/>
              <a:t>Va evidenziato che la normativa primaria (il comma 3 dell’art. 106) non stabilisce in cosa consista la verifica della garanzia fideiussoria effettuata in modalità telematica presso l’emittente e non demanda all’ANAC o ad altro soggetto il potere di stabilire cosa possa essere considerato “verifica telematica” e cosa no (potere esercitato fino al 31.12.2024 da ANAC in forza non si sa bene di cosa).</a:t>
            </a:r>
          </a:p>
          <a:p>
            <a:pPr algn="l">
              <a:spcAft>
                <a:spcPts val="1500"/>
              </a:spcAft>
            </a:pPr>
            <a:r>
              <a:rPr lang="it-IT" sz="2500" dirty="0"/>
              <a:t>Si potrebbe quindi sostenere che l’unica modalità di verifica telematica possibile sia quella “sul sito internet dell’emittente” prevista dal comma 8.</a:t>
            </a:r>
          </a:p>
          <a:p>
            <a:pPr marL="0" indent="0">
              <a:buNone/>
            </a:pPr>
            <a:endParaRPr lang="it-IT" sz="2500" dirty="0"/>
          </a:p>
        </p:txBody>
      </p:sp>
    </p:spTree>
    <p:extLst>
      <p:ext uri="{BB962C8B-B14F-4D97-AF65-F5344CB8AC3E}">
        <p14:creationId xmlns:p14="http://schemas.microsoft.com/office/powerpoint/2010/main" val="28498497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8B4FFF-5FB7-4282-5442-243622475919}"/>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B0EE5CC-DC75-D15F-D0B6-52CCDB4F87BE}"/>
              </a:ext>
            </a:extLst>
          </p:cNvPr>
          <p:cNvSpPr>
            <a:spLocks noGrp="1"/>
          </p:cNvSpPr>
          <p:nvPr>
            <p:ph idx="1"/>
          </p:nvPr>
        </p:nvSpPr>
        <p:spPr>
          <a:xfrm>
            <a:off x="838200" y="515566"/>
            <a:ext cx="10515600" cy="5661397"/>
          </a:xfrm>
        </p:spPr>
        <p:txBody>
          <a:bodyPr>
            <a:normAutofit fontScale="85000" lnSpcReduction="20000"/>
          </a:bodyPr>
          <a:lstStyle/>
          <a:p>
            <a:r>
              <a:rPr lang="it-IT" b="1" dirty="0"/>
              <a:t>Garanzie fideiussorie</a:t>
            </a:r>
          </a:p>
          <a:p>
            <a:pPr algn="l">
              <a:spcAft>
                <a:spcPts val="1500"/>
              </a:spcAft>
            </a:pPr>
            <a:r>
              <a:rPr lang="it-IT" sz="2400" dirty="0"/>
              <a:t>Tuttavia, è innegabile che il Correttivo  è  intervenuto esclusivamente sul comma 8, consentendo così di affermare che le modalità di verifica telematica richieste ai fini della validità della garanzia fideiussoria siano potenzialmente più ampie delle modalità di verifica, invece tassativamente individuate, necessarie per accedere alla riduzione dell’importo della garanzia. Il comma 3 fa infatti riferimento ad una generica «verifica telematica» presso l’emittente.</a:t>
            </a:r>
          </a:p>
          <a:p>
            <a:pPr algn="l">
              <a:spcAft>
                <a:spcPts val="1500"/>
              </a:spcAft>
            </a:pPr>
            <a:r>
              <a:rPr lang="it-IT" sz="2400" dirty="0"/>
              <a:t>Il che sembrerebbe consentire che, ai fini della sua validità, la garanzia fideiussoria deve potere essere verificabile presso l’emittente mediante una qualunque delle soluzioni tecniche e metodologiche adottate per permettere l’elaborazione a distanza di dati ovvero per far comunicare applicazioni residenti in sistemi di elaborazione remoti e collegati tra loro e cioè mediante una qualunque soluzione tecnica che possa essere definita telematica, ivi compresa la PEC.</a:t>
            </a:r>
          </a:p>
          <a:p>
            <a:pPr algn="l">
              <a:spcAft>
                <a:spcPts val="1500"/>
              </a:spcAft>
            </a:pPr>
            <a:r>
              <a:rPr lang="it-IT" sz="2400" dirty="0"/>
              <a:t>In questo senso è utile ricordare che l’VIIIA Commissione del Senato nel parere reso sulla schema di decreto legislativo ha espressamente rilevato quanto segue: “</a:t>
            </a:r>
            <a:r>
              <a:rPr lang="it-IT" sz="2400" i="1" dirty="0"/>
              <a:t>valuti il Governo di modificare l’articolo 28, comma 1, lettera a), dello schema in esame, che interviene sull’articolo 106, comma 3, del Codice, al fine di prevedere che la garanzia fideiussoria possa essere verificabile telematicamente presso l’emittente “anche attraverso posta elettronica certificata</a:t>
            </a:r>
            <a:r>
              <a:rPr lang="it-IT" sz="2400" dirty="0"/>
              <a:t>”.</a:t>
            </a:r>
          </a:p>
          <a:p>
            <a:pPr marL="0" indent="0">
              <a:buNone/>
            </a:pPr>
            <a:endParaRPr lang="it-IT" sz="2400" dirty="0"/>
          </a:p>
        </p:txBody>
      </p:sp>
    </p:spTree>
    <p:extLst>
      <p:ext uri="{BB962C8B-B14F-4D97-AF65-F5344CB8AC3E}">
        <p14:creationId xmlns:p14="http://schemas.microsoft.com/office/powerpoint/2010/main" val="40970021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024AC7-54D7-656C-4E26-5CD85CF439BA}"/>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03E66CE-2D31-BA97-03E2-FC12F5D216F1}"/>
              </a:ext>
            </a:extLst>
          </p:cNvPr>
          <p:cNvSpPr>
            <a:spLocks noGrp="1"/>
          </p:cNvSpPr>
          <p:nvPr>
            <p:ph idx="1"/>
          </p:nvPr>
        </p:nvSpPr>
        <p:spPr>
          <a:xfrm>
            <a:off x="838200" y="515566"/>
            <a:ext cx="10515600" cy="5661397"/>
          </a:xfrm>
        </p:spPr>
        <p:txBody>
          <a:bodyPr>
            <a:normAutofit fontScale="92500" lnSpcReduction="10000"/>
          </a:bodyPr>
          <a:lstStyle/>
          <a:p>
            <a:r>
              <a:rPr lang="it-IT" b="1" dirty="0"/>
              <a:t>Garanzie fideiussorie</a:t>
            </a:r>
          </a:p>
          <a:p>
            <a:pPr algn="l">
              <a:spcAft>
                <a:spcPts val="1500"/>
              </a:spcAft>
            </a:pPr>
            <a:r>
              <a:rPr lang="it-IT" sz="2600" dirty="0"/>
              <a:t>Il suggerimento non è stato colto dal Governo, tuttavia l’attuale formulazione del comma 3 è la medesima che era in vigore quando ANAC ha indicato in via transitoria la possibilità di utilizzare la </a:t>
            </a:r>
            <a:r>
              <a:rPr lang="it-IT" sz="2600" dirty="0" err="1"/>
              <a:t>pec</a:t>
            </a:r>
            <a:r>
              <a:rPr lang="it-IT" sz="2600" dirty="0"/>
              <a:t> per la verifica.</a:t>
            </a:r>
          </a:p>
          <a:p>
            <a:pPr algn="l">
              <a:spcAft>
                <a:spcPts val="1500"/>
              </a:spcAft>
            </a:pPr>
            <a:r>
              <a:rPr lang="it-IT" sz="2600" dirty="0"/>
              <a:t>Il che significa che la norma in questione non vieta o preclude tale modalità di verifica (altrimenti non sarebbe stato possibile modificarla con una indicazione transitoria di ANAC).</a:t>
            </a:r>
          </a:p>
          <a:p>
            <a:pPr algn="l">
              <a:spcAft>
                <a:spcPts val="1500"/>
              </a:spcAft>
            </a:pPr>
            <a:r>
              <a:rPr lang="it-IT" sz="2600" dirty="0"/>
              <a:t>Sarebbe al riguardo in ogni caso auspicabile un chiarimento interpretativo da parte dell’ANAC che, nell’audizione sul Correttivo, ha sostenuto di trasformarlo in « sul sito della emittente».</a:t>
            </a:r>
          </a:p>
          <a:p>
            <a:pPr algn="l">
              <a:spcAft>
                <a:spcPts val="1500"/>
              </a:spcAft>
            </a:pPr>
            <a:r>
              <a:rPr lang="it-IT" sz="2600" dirty="0"/>
              <a:t>La questione assume poi rilievo perché il Correttivo ha introdotto la cumulabilità della riduzione del 10% della cauzione emessa digitalmente e gestita mediante piattaforme basate su registri distribuiti con le riduzioni del 20% individuate nell’Allegato II.13.</a:t>
            </a:r>
          </a:p>
          <a:p>
            <a:pPr algn="l">
              <a:spcAft>
                <a:spcPts val="1500"/>
              </a:spcAft>
            </a:pPr>
            <a:endParaRPr lang="it-IT" sz="2600" dirty="0"/>
          </a:p>
          <a:p>
            <a:endParaRPr lang="it-IT" sz="2400" dirty="0"/>
          </a:p>
          <a:p>
            <a:pPr marL="0" indent="0">
              <a:buNone/>
            </a:pPr>
            <a:endParaRPr lang="it-IT" sz="2400" dirty="0"/>
          </a:p>
        </p:txBody>
      </p:sp>
    </p:spTree>
    <p:extLst>
      <p:ext uri="{BB962C8B-B14F-4D97-AF65-F5344CB8AC3E}">
        <p14:creationId xmlns:p14="http://schemas.microsoft.com/office/powerpoint/2010/main" val="34468045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4DFCE7-17A2-04DB-D7D1-0A7FE9FF20E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756A810-18F1-F34A-A736-4B5D17BBFE6C}"/>
              </a:ext>
            </a:extLst>
          </p:cNvPr>
          <p:cNvSpPr>
            <a:spLocks noGrp="1"/>
          </p:cNvSpPr>
          <p:nvPr>
            <p:ph idx="1"/>
          </p:nvPr>
        </p:nvSpPr>
        <p:spPr>
          <a:xfrm>
            <a:off x="838200" y="515566"/>
            <a:ext cx="10515600" cy="5661397"/>
          </a:xfrm>
        </p:spPr>
        <p:txBody>
          <a:bodyPr>
            <a:normAutofit/>
          </a:bodyPr>
          <a:lstStyle/>
          <a:p>
            <a:r>
              <a:rPr lang="it-IT" b="1" dirty="0"/>
              <a:t>Offerta economicamente più vantaggiosa</a:t>
            </a:r>
          </a:p>
          <a:p>
            <a:pPr algn="l">
              <a:spcAft>
                <a:spcPts val="1500"/>
              </a:spcAft>
            </a:pPr>
            <a:r>
              <a:rPr lang="it-IT" sz="2600" dirty="0"/>
              <a:t>All’art.108 comma 4 viene precisato che l’</a:t>
            </a:r>
            <a:r>
              <a:rPr lang="it-IT" sz="2600" dirty="0" err="1"/>
              <a:t>OEpV</a:t>
            </a:r>
            <a:r>
              <a:rPr lang="it-IT" sz="2600" dirty="0"/>
              <a:t> va individuata sulla base di «criteri oggettivi, di impatto economico, sociale e ambientale» connessi all’oggetto dell’appalto.</a:t>
            </a:r>
          </a:p>
          <a:p>
            <a:pPr algn="l">
              <a:spcAft>
                <a:spcPts val="1500"/>
              </a:spcAft>
            </a:pPr>
            <a:r>
              <a:rPr lang="it-IT" sz="2600" dirty="0"/>
              <a:t>Al comma 7 viene specificato che «negli appalti di forniture o misti di forniture» possono essere previsti elementi premiali atti a favorire la fornitura di prodotti da costruzione che rientrano in un sistema di scambio delle emissioni per la riduzione di gas a effetto serra.</a:t>
            </a:r>
          </a:p>
          <a:p>
            <a:pPr algn="l">
              <a:spcAft>
                <a:spcPts val="1500"/>
              </a:spcAft>
            </a:pPr>
            <a:r>
              <a:rPr lang="it-IT" sz="2600" dirty="0"/>
              <a:t>All’art.108 comma 11 prevede che oltre a non poter assegnare alle opere aggiuntive alcun punteggio addizionale per i lavori, lo stesso vale anche per le «</a:t>
            </a:r>
            <a:r>
              <a:rPr lang="it-IT" sz="2600" i="1" dirty="0"/>
              <a:t>prestazioni aggiuntive</a:t>
            </a:r>
            <a:r>
              <a:rPr lang="it-IT" sz="2600" dirty="0"/>
              <a:t>» fornite dall’OE concorrente nella propria offerta.</a:t>
            </a:r>
          </a:p>
          <a:p>
            <a:pPr algn="l">
              <a:spcAft>
                <a:spcPts val="1500"/>
              </a:spcAft>
            </a:pPr>
            <a:endParaRPr lang="it-IT" sz="2600" dirty="0"/>
          </a:p>
          <a:p>
            <a:endParaRPr lang="it-IT" sz="2400" dirty="0"/>
          </a:p>
          <a:p>
            <a:pPr marL="0" indent="0">
              <a:buNone/>
            </a:pPr>
            <a:endParaRPr lang="it-IT" sz="2400" dirty="0"/>
          </a:p>
        </p:txBody>
      </p:sp>
    </p:spTree>
    <p:extLst>
      <p:ext uri="{BB962C8B-B14F-4D97-AF65-F5344CB8AC3E}">
        <p14:creationId xmlns:p14="http://schemas.microsoft.com/office/powerpoint/2010/main" val="38708925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8103E5-74D7-365B-9CDE-9D25410D8BDA}"/>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A4D527F-32F6-2695-30CC-B3D69FC567DC}"/>
              </a:ext>
            </a:extLst>
          </p:cNvPr>
          <p:cNvSpPr>
            <a:spLocks noGrp="1"/>
          </p:cNvSpPr>
          <p:nvPr>
            <p:ph idx="1"/>
          </p:nvPr>
        </p:nvSpPr>
        <p:spPr>
          <a:xfrm>
            <a:off x="838200" y="515566"/>
            <a:ext cx="10515600" cy="5661397"/>
          </a:xfrm>
        </p:spPr>
        <p:txBody>
          <a:bodyPr>
            <a:normAutofit fontScale="92500" lnSpcReduction="10000"/>
          </a:bodyPr>
          <a:lstStyle/>
          <a:p>
            <a:r>
              <a:rPr lang="it-IT" b="1" dirty="0"/>
              <a:t>Novità in tema di esecuzione</a:t>
            </a:r>
          </a:p>
          <a:p>
            <a:pPr algn="l">
              <a:spcAft>
                <a:spcPts val="1500"/>
              </a:spcAft>
            </a:pPr>
            <a:r>
              <a:rPr lang="it-IT" sz="2600" dirty="0"/>
              <a:t>Il Correttivo ha sostituito il testo dell’art.125 comma 1, prevedendo che i documenti di gara possono prevedere un aumento fino al 30% dell’anticipazione. Nei lavori il nuovo art.125 prevede che l’importo sia corrisposto entro 15 gg. dall’effettivo inizio dei lavori anche nel caso di avvio in caso di urgenza. Per i contratti superiori a 500 milioni di euro l’anticipazione viene corrisposta nel rispetto del cronoprogramma dell’intervento secondo quanto disposto dai documenti contrattuali. Nell’appalto integrato l’anticipazione è corrisposta distintamente per la progettazione e l’esecuzione. </a:t>
            </a:r>
          </a:p>
          <a:p>
            <a:pPr algn="l"/>
            <a:r>
              <a:rPr lang="it-IT" sz="2600" dirty="0"/>
              <a:t>Il Correttivo precisa che l’anticipazione non è prevista per i contratti di servizi e forniture di cui all’Allegato II.14 (in particolare all’art.33 che escludono: «</a:t>
            </a:r>
            <a:r>
              <a:rPr lang="it-IT" sz="2600" i="1" dirty="0"/>
              <a:t>prestazioni di forniture e di servizi a esecuzione immediata o la cui esecuzione non possa essere, per loro natura, regolata da apposito cronoprogramma o il cui prezzo è calcolato sulla base del reale consumo, nonché i servizi che, per la loro natura, </a:t>
            </a:r>
            <a:r>
              <a:rPr lang="it-IT" sz="2600" i="1" u="sng" dirty="0"/>
              <a:t>prevedono prestazioni intellettuali </a:t>
            </a:r>
            <a:r>
              <a:rPr lang="it-IT" sz="2600" i="1" dirty="0"/>
              <a:t>o che non necessitano della predisposizione di attrezzature o di materiali</a:t>
            </a:r>
            <a:r>
              <a:rPr lang="it-IT" sz="2600" dirty="0"/>
              <a:t>».</a:t>
            </a:r>
          </a:p>
          <a:p>
            <a:pPr marL="0" indent="0">
              <a:buNone/>
            </a:pPr>
            <a:endParaRPr lang="it-IT" sz="2400" dirty="0"/>
          </a:p>
        </p:txBody>
      </p:sp>
    </p:spTree>
    <p:extLst>
      <p:ext uri="{BB962C8B-B14F-4D97-AF65-F5344CB8AC3E}">
        <p14:creationId xmlns:p14="http://schemas.microsoft.com/office/powerpoint/2010/main" val="30902684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CFCE1D-68EB-8009-08AD-1BDD7D37B780}"/>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4CC6DC8-258D-6036-D1D1-5E9B20664737}"/>
              </a:ext>
            </a:extLst>
          </p:cNvPr>
          <p:cNvSpPr>
            <a:spLocks noGrp="1"/>
          </p:cNvSpPr>
          <p:nvPr>
            <p:ph idx="1"/>
          </p:nvPr>
        </p:nvSpPr>
        <p:spPr>
          <a:xfrm>
            <a:off x="838200" y="515566"/>
            <a:ext cx="10515600" cy="5661397"/>
          </a:xfrm>
        </p:spPr>
        <p:txBody>
          <a:bodyPr>
            <a:normAutofit fontScale="92500" lnSpcReduction="10000"/>
          </a:bodyPr>
          <a:lstStyle/>
          <a:p>
            <a:r>
              <a:rPr lang="it-IT" b="1" dirty="0"/>
              <a:t>Novità in tema di esecuzione</a:t>
            </a:r>
          </a:p>
          <a:p>
            <a:pPr algn="l">
              <a:spcAft>
                <a:spcPts val="1500"/>
              </a:spcAft>
            </a:pPr>
            <a:r>
              <a:rPr lang="it-IT" sz="2600" dirty="0"/>
              <a:t>Per i contratti pluriennali di servizi e forniture l’importo dell’anticipazione va calcolato sul valore delle prestazioni di ciascuna annualità contabile e viene corrisposto entro 15 gg. dall’effettivo inizio della prima prestazione utile di ciascuna annualità.</a:t>
            </a:r>
          </a:p>
          <a:p>
            <a:pPr algn="l">
              <a:spcAft>
                <a:spcPts val="1500"/>
              </a:spcAft>
            </a:pPr>
            <a:r>
              <a:rPr lang="it-IT" sz="2600" dirty="0"/>
              <a:t>Il Correttivo interviene sulle penali e premi di accelerazione, modificando l’art.126 comma 1, individuando le penali in una cifra compresa tra lo 0,5 per mille e l’1,5 per mille giornaliero.</a:t>
            </a:r>
          </a:p>
          <a:p>
            <a:pPr algn="l">
              <a:spcAft>
                <a:spcPts val="1500"/>
              </a:spcAft>
            </a:pPr>
            <a:r>
              <a:rPr lang="it-IT" sz="2600" dirty="0"/>
              <a:t>Viene riscritto il comma 2 sul premio di accelerazione, svincolandolo dalla misura delle penali e </a:t>
            </a:r>
            <a:r>
              <a:rPr lang="it-IT" sz="2600" u="sng" dirty="0"/>
              <a:t>commisurandolo a quanto stabilito nei documenti di gara ( in conformità ai criteri definiti nei doc. di gara e secondo scaglioni temporali e soglie prestazioni progressive e in proporzione all’importo contrattuale)</a:t>
            </a:r>
            <a:r>
              <a:rPr lang="it-IT" sz="2600" dirty="0"/>
              <a:t>.</a:t>
            </a:r>
          </a:p>
          <a:p>
            <a:pPr algn="l">
              <a:spcAft>
                <a:spcPts val="1500"/>
              </a:spcAft>
            </a:pPr>
            <a:r>
              <a:rPr lang="it-IT" sz="2400" b="1" u="sng" dirty="0"/>
              <a:t>Il premio di accelerazione per i lavori diventa OBBLIGATORIO COME LE PENALI</a:t>
            </a:r>
          </a:p>
        </p:txBody>
      </p:sp>
    </p:spTree>
    <p:extLst>
      <p:ext uri="{BB962C8B-B14F-4D97-AF65-F5344CB8AC3E}">
        <p14:creationId xmlns:p14="http://schemas.microsoft.com/office/powerpoint/2010/main" val="14708239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F44438-31F4-FC2E-F9D5-B159B294E829}"/>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61AC73B-2092-97D2-DFD3-713CB115CCA9}"/>
              </a:ext>
            </a:extLst>
          </p:cNvPr>
          <p:cNvSpPr>
            <a:spLocks noGrp="1"/>
          </p:cNvSpPr>
          <p:nvPr>
            <p:ph idx="1"/>
          </p:nvPr>
        </p:nvSpPr>
        <p:spPr>
          <a:xfrm>
            <a:off x="838200" y="515566"/>
            <a:ext cx="10515600" cy="5661397"/>
          </a:xfrm>
        </p:spPr>
        <p:txBody>
          <a:bodyPr>
            <a:normAutofit/>
          </a:bodyPr>
          <a:lstStyle/>
          <a:p>
            <a:r>
              <a:rPr lang="it-IT" b="1" dirty="0"/>
              <a:t>Novità in tema di esecuzione</a:t>
            </a:r>
          </a:p>
          <a:p>
            <a:pPr algn="l">
              <a:spcAft>
                <a:spcPts val="1500"/>
              </a:spcAft>
            </a:pPr>
            <a:r>
              <a:rPr lang="it-IT" sz="2600" dirty="0"/>
              <a:t>Viene ribadito che la SA riconosce un premio di accelerazione anche nel caso in cui il termine contrattuale venga prorogato legittimamente, quando l’ultimazione dei lavori avvenga in anticipo rispetto al termine prorogato.</a:t>
            </a:r>
          </a:p>
          <a:p>
            <a:pPr algn="l">
              <a:spcAft>
                <a:spcPts val="1500"/>
              </a:spcAft>
            </a:pPr>
            <a:r>
              <a:rPr lang="it-IT" sz="2600" dirty="0"/>
              <a:t>Il Correttivo introduce il nuovo comma 2-bis all’art.126 prevedendo </a:t>
            </a:r>
            <a:r>
              <a:rPr lang="it-IT" sz="2600" b="1" u="sng" dirty="0"/>
              <a:t>la facoltà per le SA di introdurre «premialità» anche per appalti di S&amp;F </a:t>
            </a:r>
            <a:r>
              <a:rPr lang="it-IT" sz="2600" dirty="0"/>
              <a:t>ove compatibili con l’oggetto dell’appalto, lasciando alle SA le modalità di determinazione e computo.</a:t>
            </a:r>
          </a:p>
        </p:txBody>
      </p:sp>
    </p:spTree>
    <p:extLst>
      <p:ext uri="{BB962C8B-B14F-4D97-AF65-F5344CB8AC3E}">
        <p14:creationId xmlns:p14="http://schemas.microsoft.com/office/powerpoint/2010/main" val="5271358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0E0AB0-2A7E-0C3B-C79F-0B8AC9D0A86C}"/>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B079D4D-A1F3-8555-9838-09C98CBF3AC9}"/>
              </a:ext>
            </a:extLst>
          </p:cNvPr>
          <p:cNvSpPr>
            <a:spLocks noGrp="1"/>
          </p:cNvSpPr>
          <p:nvPr>
            <p:ph idx="1"/>
          </p:nvPr>
        </p:nvSpPr>
        <p:spPr>
          <a:xfrm>
            <a:off x="838200" y="515566"/>
            <a:ext cx="10515600" cy="5661397"/>
          </a:xfrm>
        </p:spPr>
        <p:txBody>
          <a:bodyPr>
            <a:normAutofit/>
          </a:bodyPr>
          <a:lstStyle/>
          <a:p>
            <a:r>
              <a:rPr lang="it-IT" b="1" dirty="0"/>
              <a:t>Novità in tema di esecuzione – il Subappalto</a:t>
            </a:r>
          </a:p>
          <a:p>
            <a:pPr algn="l">
              <a:spcAft>
                <a:spcPts val="1500"/>
              </a:spcAft>
            </a:pPr>
            <a:r>
              <a:rPr lang="it-IT" sz="2600" dirty="0"/>
              <a:t>Il Correttivo interviene in modo particolarmente profondo sulla disciplina del subappalto.</a:t>
            </a:r>
          </a:p>
          <a:p>
            <a:pPr algn="l">
              <a:spcAft>
                <a:spcPts val="1500"/>
              </a:spcAft>
            </a:pPr>
            <a:r>
              <a:rPr lang="it-IT" sz="2600" dirty="0"/>
              <a:t>Viene introdotto al penultimo capoverso dell’art.119 comma 2 un vincolo per gli OE con l’obbligo di stipulare i contratti di subappalto in una misura non inferiore al 20% con PMI. </a:t>
            </a:r>
          </a:p>
          <a:p>
            <a:pPr algn="l">
              <a:spcAft>
                <a:spcPts val="1500"/>
              </a:spcAft>
            </a:pPr>
            <a:r>
              <a:rPr lang="it-IT" sz="2600" dirty="0"/>
              <a:t>Gli OE hanno la facoltà di indicare nell’offerta diversi e più restrittivi limiti per ragioni legate all’oggetto o alle caratteristiche della prestazione o al mercato di riferimento.</a:t>
            </a:r>
          </a:p>
          <a:p>
            <a:pPr algn="l">
              <a:spcAft>
                <a:spcPts val="1500"/>
              </a:spcAft>
            </a:pPr>
            <a:r>
              <a:rPr lang="it-IT" sz="2600" dirty="0"/>
              <a:t>Non essendovi una limitazione per oggetto, la norma vale per lavori, servizi e forniture.</a:t>
            </a:r>
          </a:p>
        </p:txBody>
      </p:sp>
    </p:spTree>
    <p:extLst>
      <p:ext uri="{BB962C8B-B14F-4D97-AF65-F5344CB8AC3E}">
        <p14:creationId xmlns:p14="http://schemas.microsoft.com/office/powerpoint/2010/main" val="3463630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9AFD15-CFA6-F048-2BD2-25B7FC475A3C}"/>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5D88276-A32E-3B76-02C3-EE4F799DFBA0}"/>
              </a:ext>
            </a:extLst>
          </p:cNvPr>
          <p:cNvSpPr>
            <a:spLocks noGrp="1"/>
          </p:cNvSpPr>
          <p:nvPr>
            <p:ph idx="1"/>
          </p:nvPr>
        </p:nvSpPr>
        <p:spPr>
          <a:xfrm>
            <a:off x="838200" y="515566"/>
            <a:ext cx="10515600" cy="5661397"/>
          </a:xfrm>
        </p:spPr>
        <p:txBody>
          <a:bodyPr>
            <a:normAutofit fontScale="92500" lnSpcReduction="10000"/>
          </a:bodyPr>
          <a:lstStyle/>
          <a:p>
            <a:r>
              <a:rPr lang="it-IT" b="1" dirty="0"/>
              <a:t>Novità rilevanti nella fase di Progettazione</a:t>
            </a:r>
          </a:p>
          <a:p>
            <a:r>
              <a:rPr lang="it-IT" sz="2000" dirty="0"/>
              <a:t>Contestualmente, nello Schema di Contratto (art.32 dell’Allegato I.7) vanno riportate le modalità di «</a:t>
            </a:r>
            <a:r>
              <a:rPr lang="it-IT" sz="2000" i="1" dirty="0"/>
              <a:t>contabilizzazione dei lavori a misura e a corpo</a:t>
            </a:r>
            <a:r>
              <a:rPr lang="it-IT" sz="2000" dirty="0"/>
              <a:t>» e, sempre nello Schema di Contratto, vanno precisate le c.d. categorie di lavorazione omogenea.</a:t>
            </a:r>
          </a:p>
          <a:p>
            <a:r>
              <a:rPr lang="it-IT" sz="2000" dirty="0"/>
              <a:t>Il comma 6 dell’art.32 infatti prescrive che: «</a:t>
            </a:r>
            <a:r>
              <a:rPr lang="it-IT" sz="2000" i="1" dirty="0"/>
              <a:t>Per gli interventi il cui corrispettivo è previsto a corpo, ovvero per la parte a corpo di un intervento il cui corrispettivo è previsto a corpo e a misura, lo schema di contratto indica, per ogni gruppo di categorie ritenute omogenee, il relativo importo e la sua aliquota percentuale riferita all'ammontare complessivo dell’intervento. Tali importi e le correlate aliquote sono dedotti in sede di progetto esecutivo dal computo metrico estimativo. Al fine dei pagamenti in corso d’opera, i suddetti importi e aliquote possono essere indicati anche disaggregati nelle loro componenti principali. I pagamenti in corso d'opera sono determinati sulla base delle aliquote percentuali così definite, di ciascuna delle quali viene contabilizzata la quota parte effettivamente eseguita».</a:t>
            </a:r>
          </a:p>
          <a:p>
            <a:r>
              <a:rPr lang="it-IT" sz="2000" dirty="0"/>
              <a:t>La motivazione veniva (e viene) richiesta sempre all’art.32 nel caso di scelta di opere parzialmente a corpo e parzialmente a misura: «</a:t>
            </a:r>
            <a:r>
              <a:rPr lang="it-IT" sz="2000" i="1" u="sng" dirty="0"/>
              <a:t>Per i lavori il cui corrispettivo è in parte a corpo e in parte a misura</a:t>
            </a:r>
            <a:r>
              <a:rPr lang="it-IT" sz="2000" i="1" dirty="0"/>
              <a:t>, </a:t>
            </a:r>
            <a:r>
              <a:rPr lang="it-IT" sz="2000" b="1" i="1" u="sng" dirty="0"/>
              <a:t>la parte liquidabile a misura riguarda le lavorazioni per le quali in sede di progettazione risulta eccessivamente oneroso individuare in maniera certa e definita le rispettive quantità</a:t>
            </a:r>
            <a:r>
              <a:rPr lang="it-IT" sz="2000" i="1" dirty="0"/>
              <a:t>. </a:t>
            </a:r>
            <a:r>
              <a:rPr lang="it-IT" sz="2000" i="1" u="sng" dirty="0"/>
              <a:t>Tali lavorazioni sono indicate nel provvedimento di approvazione della progettazione esecutiva con puntuale motivazione di carattere tecnico e con l'indicazione dell'importo sommario del loro valore presunto e della relativa incidenza sul valore complessivo assunto a base d’asta».</a:t>
            </a:r>
            <a:endParaRPr lang="it-IT" sz="2000" i="1" dirty="0"/>
          </a:p>
          <a:p>
            <a:endParaRPr lang="it-IT" sz="2000" i="1" u="sng" dirty="0"/>
          </a:p>
        </p:txBody>
      </p:sp>
    </p:spTree>
    <p:extLst>
      <p:ext uri="{BB962C8B-B14F-4D97-AF65-F5344CB8AC3E}">
        <p14:creationId xmlns:p14="http://schemas.microsoft.com/office/powerpoint/2010/main" val="222205089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0AE061-C48C-6F85-18D6-6AF41907F233}"/>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8739919-AA23-3D28-3A60-86E702DF0D75}"/>
              </a:ext>
            </a:extLst>
          </p:cNvPr>
          <p:cNvSpPr>
            <a:spLocks noGrp="1"/>
          </p:cNvSpPr>
          <p:nvPr>
            <p:ph idx="1"/>
          </p:nvPr>
        </p:nvSpPr>
        <p:spPr>
          <a:xfrm>
            <a:off x="838200" y="515566"/>
            <a:ext cx="10515600" cy="5661397"/>
          </a:xfrm>
        </p:spPr>
        <p:txBody>
          <a:bodyPr>
            <a:normAutofit lnSpcReduction="10000"/>
          </a:bodyPr>
          <a:lstStyle/>
          <a:p>
            <a:r>
              <a:rPr lang="it-IT" b="1" dirty="0"/>
              <a:t>Novità in tema di esecuzione – il Subappalto</a:t>
            </a:r>
          </a:p>
          <a:p>
            <a:pPr algn="l">
              <a:spcAft>
                <a:spcPts val="1500"/>
              </a:spcAft>
            </a:pPr>
            <a:r>
              <a:rPr lang="it-IT" sz="2600" dirty="0"/>
              <a:t>All’art. 119 comma 2-bis sono introdotte le diposizioni che impongono l’inserimento delle clausole di revisione prezzi nei subappalti e nei subcontratti oggetto anche di sola comunicazione.</a:t>
            </a:r>
          </a:p>
          <a:p>
            <a:pPr algn="l">
              <a:spcAft>
                <a:spcPts val="1500"/>
              </a:spcAft>
            </a:pPr>
            <a:r>
              <a:rPr lang="it-IT" sz="2600" dirty="0"/>
              <a:t>Al comma 12 dell’art.119, il Correttivo interviene sul tema dei CCNL applicati dai subappaltatori.</a:t>
            </a:r>
          </a:p>
          <a:p>
            <a:pPr algn="l">
              <a:spcAft>
                <a:spcPts val="1500"/>
              </a:spcAft>
            </a:pPr>
            <a:r>
              <a:rPr lang="it-IT" sz="2600" dirty="0"/>
              <a:t>Viene precisato che il subappaltatore delle prestazioni «caratterizzanti» o riguardino la categoria prevalente deve applicare il CCNL dell’appaltatore ovvero CCNL equivalente (sulla scorta delle indicazioni già date per l’OE principale). </a:t>
            </a:r>
          </a:p>
          <a:p>
            <a:pPr algn="l">
              <a:spcAft>
                <a:spcPts val="1500"/>
              </a:spcAft>
            </a:pPr>
            <a:r>
              <a:rPr lang="it-IT" sz="2600" dirty="0"/>
              <a:t>Allo stesso modo, per le prestazioni che nel bando siano scorporabili, sussidiarie, secondarie o accessorie superiori al 30% del complessivo, i subappaltatori seguono la stessa via dell’appaltatore, ossia l’applicazione del CCNL di riferimento ovvero equivalente.</a:t>
            </a:r>
          </a:p>
        </p:txBody>
      </p:sp>
    </p:spTree>
    <p:extLst>
      <p:ext uri="{BB962C8B-B14F-4D97-AF65-F5344CB8AC3E}">
        <p14:creationId xmlns:p14="http://schemas.microsoft.com/office/powerpoint/2010/main" val="82457070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6FACA-DCF7-831D-2758-DE7216FFBDAE}"/>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F93D13A-7CED-70FD-007C-50A0ACB2435C}"/>
              </a:ext>
            </a:extLst>
          </p:cNvPr>
          <p:cNvSpPr>
            <a:spLocks noGrp="1"/>
          </p:cNvSpPr>
          <p:nvPr>
            <p:ph idx="1"/>
          </p:nvPr>
        </p:nvSpPr>
        <p:spPr>
          <a:xfrm>
            <a:off x="838200" y="515566"/>
            <a:ext cx="10515600" cy="5661397"/>
          </a:xfrm>
        </p:spPr>
        <p:txBody>
          <a:bodyPr>
            <a:normAutofit fontScale="92500" lnSpcReduction="10000"/>
          </a:bodyPr>
          <a:lstStyle/>
          <a:p>
            <a:r>
              <a:rPr lang="it-IT" b="1" dirty="0"/>
              <a:t>Novità in tema di esecuzione – il Subappalto</a:t>
            </a:r>
          </a:p>
          <a:p>
            <a:pPr algn="l">
              <a:spcAft>
                <a:spcPts val="1500"/>
              </a:spcAft>
            </a:pPr>
            <a:r>
              <a:rPr lang="it-IT" sz="2600" dirty="0"/>
              <a:t>La modifica effettuata all’art.119 comma 17 (subappalto a cascata), introduce, anche per questi, i medesimi obblighi previsti nell’articolo 119 e «in altri articoli del codice in tema di subappalto».</a:t>
            </a:r>
          </a:p>
          <a:p>
            <a:pPr algn="l">
              <a:spcAft>
                <a:spcPts val="1500"/>
              </a:spcAft>
            </a:pPr>
            <a:r>
              <a:rPr lang="it-IT" sz="2600" dirty="0"/>
              <a:t>Per cui, oltre alla scontata «autorizzazione», saranno oggetto di obbligo di inserimento della clausola revisionale e di applicazione del CCNL come per i subappaltatori, oltre che di «pagamento diretto» da parte della SA in caso di micro e piccole imprese.</a:t>
            </a:r>
          </a:p>
          <a:p>
            <a:pPr algn="l">
              <a:spcAft>
                <a:spcPts val="1500"/>
              </a:spcAft>
            </a:pPr>
            <a:r>
              <a:rPr lang="it-IT" sz="2600" dirty="0"/>
              <a:t>Viene, infine, inserita una novità in tema di CEL.</a:t>
            </a:r>
          </a:p>
          <a:p>
            <a:pPr algn="l">
              <a:spcAft>
                <a:spcPts val="1500"/>
              </a:spcAft>
            </a:pPr>
            <a:r>
              <a:rPr lang="it-IT" sz="2600" dirty="0"/>
              <a:t>All’art.119 comma 20 il Correttivo introduce il principio per cui i CEL possono essere utilizzati per ottenere o rinnovare l’attestazione di qualificazione SOA esclusivamente da parte dei subappaltatori. Per cui l’appaltatore si vedrà riconosciuta la sola parte di certificazione eseguita direttamente (si apre un conflitto con altro allegato …).</a:t>
            </a:r>
          </a:p>
          <a:p>
            <a:pPr algn="l">
              <a:spcAft>
                <a:spcPts val="1500"/>
              </a:spcAft>
            </a:pPr>
            <a:endParaRPr lang="it-IT" sz="2600" dirty="0"/>
          </a:p>
        </p:txBody>
      </p:sp>
    </p:spTree>
    <p:extLst>
      <p:ext uri="{BB962C8B-B14F-4D97-AF65-F5344CB8AC3E}">
        <p14:creationId xmlns:p14="http://schemas.microsoft.com/office/powerpoint/2010/main" val="416629997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C80E7-77B0-A650-F229-FFB0912B0454}"/>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B25D297-5283-68EA-BEEF-B7BFFFA1FEF1}"/>
              </a:ext>
            </a:extLst>
          </p:cNvPr>
          <p:cNvSpPr>
            <a:spLocks noGrp="1"/>
          </p:cNvSpPr>
          <p:nvPr>
            <p:ph idx="1"/>
          </p:nvPr>
        </p:nvSpPr>
        <p:spPr>
          <a:xfrm>
            <a:off x="838200" y="515566"/>
            <a:ext cx="10515600" cy="5661397"/>
          </a:xfrm>
        </p:spPr>
        <p:txBody>
          <a:bodyPr>
            <a:normAutofit lnSpcReduction="10000"/>
          </a:bodyPr>
          <a:lstStyle/>
          <a:p>
            <a:r>
              <a:rPr lang="it-IT" b="1" dirty="0"/>
              <a:t>Novità in tema di esecuzione – Le modifiche dei contratti in corso di esecuzione (le varianti)</a:t>
            </a:r>
          </a:p>
          <a:p>
            <a:pPr algn="l">
              <a:spcAft>
                <a:spcPts val="1500"/>
              </a:spcAft>
            </a:pPr>
            <a:r>
              <a:rPr lang="it-IT" sz="2600" dirty="0"/>
              <a:t>Il Correttivo interviene sull’art.120 e, in particolare, sull’art.120 comma 1 </a:t>
            </a:r>
            <a:r>
              <a:rPr lang="it-IT" sz="2600" dirty="0" err="1"/>
              <a:t>lett.c</a:t>
            </a:r>
            <a:r>
              <a:rPr lang="it-IT" sz="2600" dirty="0"/>
              <a:t>) ossia su quelle particolari modifiche che sono le c.d. «varianti in corso d’opera» cercando di dare alcuni elementi in più nell’identificazione delle «circostanze imprevedibili» che il Codice aveva lasciato senza alcuna esemplificazione. </a:t>
            </a:r>
          </a:p>
          <a:p>
            <a:pPr algn="l">
              <a:spcAft>
                <a:spcPts val="1500"/>
              </a:spcAft>
            </a:pPr>
            <a:r>
              <a:rPr lang="it-IT" sz="2600" dirty="0"/>
              <a:t>E’ vero che era possibile rinvenire tale casistica nel Codice Civile (norma di chiusura per l’esecuzione dei contratti) e nelle precedente  e ormai consolidata prassi e normativa (in particolare, ad esempio, le casistiche identificate nel 163/2006 e nel DPR 207/2010), tuttavia il Correttivo ha tentato di dare un’elencazione, con il difetto di non aver chiarito «eccessivamente» il fatto che si tratterebbe, comunque, di un elenco «esemplificativo». </a:t>
            </a:r>
          </a:p>
          <a:p>
            <a:pPr algn="l">
              <a:spcAft>
                <a:spcPts val="1500"/>
              </a:spcAft>
            </a:pPr>
            <a:endParaRPr lang="it-IT" sz="2600" dirty="0"/>
          </a:p>
          <a:p>
            <a:pPr algn="l">
              <a:spcAft>
                <a:spcPts val="1500"/>
              </a:spcAft>
            </a:pPr>
            <a:endParaRPr lang="it-IT" sz="2600" dirty="0"/>
          </a:p>
        </p:txBody>
      </p:sp>
    </p:spTree>
    <p:extLst>
      <p:ext uri="{BB962C8B-B14F-4D97-AF65-F5344CB8AC3E}">
        <p14:creationId xmlns:p14="http://schemas.microsoft.com/office/powerpoint/2010/main" val="231217921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FD2557-28A5-EA38-D7EF-072CF064E67A}"/>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5D1DBED-9D2F-C902-B0D9-FCE108E05977}"/>
              </a:ext>
            </a:extLst>
          </p:cNvPr>
          <p:cNvSpPr>
            <a:spLocks noGrp="1"/>
          </p:cNvSpPr>
          <p:nvPr>
            <p:ph idx="1"/>
          </p:nvPr>
        </p:nvSpPr>
        <p:spPr>
          <a:xfrm>
            <a:off x="838200" y="515566"/>
            <a:ext cx="10515600" cy="5661397"/>
          </a:xfrm>
        </p:spPr>
        <p:txBody>
          <a:bodyPr>
            <a:normAutofit fontScale="92500" lnSpcReduction="10000"/>
          </a:bodyPr>
          <a:lstStyle/>
          <a:p>
            <a:r>
              <a:rPr lang="it-IT" b="1" dirty="0"/>
              <a:t>Novità in tema di esecuzione – Le modifiche dei contratti in corso di esecuzione (le varianti)</a:t>
            </a:r>
          </a:p>
          <a:p>
            <a:pPr algn="l">
              <a:spcAft>
                <a:spcPts val="1500"/>
              </a:spcAft>
            </a:pPr>
            <a:r>
              <a:rPr lang="it-IT" sz="2600" dirty="0"/>
              <a:t>La lettera della norma sembra «restrittiva», ma l’elencazione della casistica delle varianti è sempre stata ritenuta dalla giurisprudenza come «esemplificativa». Fatto sta che il Correttivo individua i seguenti casi come certamente indicativi di «circostanze imprevedibili»:</a:t>
            </a:r>
          </a:p>
          <a:p>
            <a:pPr algn="l">
              <a:spcAft>
                <a:spcPts val="1500"/>
              </a:spcAft>
            </a:pPr>
            <a:r>
              <a:rPr lang="it-IT" sz="2600" dirty="0"/>
              <a:t>Le esigenze derivanti da nuove disposizioni legislative o regolamentari o da provvedimento sopravvenuti di autorità o enti preposti alla tutela di interessi rilevanti (ampliando, quindi, il concetto di imprevisto «normativo» anche ai provvedimenti di autorità e enti preposti).</a:t>
            </a:r>
          </a:p>
          <a:p>
            <a:pPr algn="l">
              <a:spcAft>
                <a:spcPts val="1500"/>
              </a:spcAft>
            </a:pPr>
            <a:r>
              <a:rPr lang="it-IT" sz="2600" dirty="0"/>
              <a:t>Gli eventi naturali straordinari e imprevedibili e i casi di forza maggiore che incidono sui beni oggetto dell’intervento. (la definizione è decisamente insufficiente, perché il riferimento doveva essere alla prestazione contrattuale, in quanto l’art.120 si riferisce alle varianti che possono intervenire anche per i servizi non solo per forniture e i lavori). </a:t>
            </a:r>
          </a:p>
        </p:txBody>
      </p:sp>
    </p:spTree>
    <p:extLst>
      <p:ext uri="{BB962C8B-B14F-4D97-AF65-F5344CB8AC3E}">
        <p14:creationId xmlns:p14="http://schemas.microsoft.com/office/powerpoint/2010/main" val="7395027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19EE95-DFD6-39F8-A581-3A27B9E243A2}"/>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2E3A7AF-B637-7ABA-8454-884E6B092946}"/>
              </a:ext>
            </a:extLst>
          </p:cNvPr>
          <p:cNvSpPr>
            <a:spLocks noGrp="1"/>
          </p:cNvSpPr>
          <p:nvPr>
            <p:ph idx="1"/>
          </p:nvPr>
        </p:nvSpPr>
        <p:spPr>
          <a:xfrm>
            <a:off x="838200" y="515566"/>
            <a:ext cx="10515600" cy="5661397"/>
          </a:xfrm>
        </p:spPr>
        <p:txBody>
          <a:bodyPr>
            <a:normAutofit/>
          </a:bodyPr>
          <a:lstStyle/>
          <a:p>
            <a:r>
              <a:rPr lang="it-IT" b="1" dirty="0"/>
              <a:t>Novità in tema di esecuzione – Le modifiche dei contratti in corso di esecuzione (le varianti)</a:t>
            </a:r>
          </a:p>
          <a:p>
            <a:pPr algn="l">
              <a:spcAft>
                <a:spcPts val="1500"/>
              </a:spcAft>
            </a:pPr>
            <a:r>
              <a:rPr lang="it-IT" sz="2600" dirty="0"/>
              <a:t>I rinvenimenti imprevisti o non prevedibili con la dovuta diligenza nella fase di progettazione; ricordiamo che anche ANAC ha chiarito in più occasioni che l’imprevisto, non necessariamente deve essere </a:t>
            </a:r>
            <a:r>
              <a:rPr lang="it-IT" sz="2600" u="sng" dirty="0"/>
              <a:t>imprevedibile in modo assoluto</a:t>
            </a:r>
            <a:r>
              <a:rPr lang="it-IT" sz="2600" dirty="0"/>
              <a:t>: un rinvenimento nel sottosuolo è sempre potenzialmente prevedibile. Può essere legittima, tuttavia, quella variante nel caso in cui, seppure poteva essere prevedibile «il rinvenimento in sé», non era prevedibile «in tale quantità» rispetto alle indagini o previsioni progettuali (se correttamente effettuate dal punto di vista delle regole dell’arte e entro tempi e costi ragionevoli e le cui conclusioni escludessero rinvenimenti «rilevanti», pur non escludendo il rinvenimento in sé). Analogamente, il tema delle palificazioni «ulteriori» necessarie in aree che le regole dell’arte (e i tempi e i denari) non consigliavano uno specifico carotaggio o indagine approfondita.</a:t>
            </a:r>
          </a:p>
        </p:txBody>
      </p:sp>
    </p:spTree>
    <p:extLst>
      <p:ext uri="{BB962C8B-B14F-4D97-AF65-F5344CB8AC3E}">
        <p14:creationId xmlns:p14="http://schemas.microsoft.com/office/powerpoint/2010/main" val="176775912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44D3BF-F1B3-85BF-8120-8CCD605F3F22}"/>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437EAE4-61CB-E704-EDDF-341277F8BBEE}"/>
              </a:ext>
            </a:extLst>
          </p:cNvPr>
          <p:cNvSpPr>
            <a:spLocks noGrp="1"/>
          </p:cNvSpPr>
          <p:nvPr>
            <p:ph idx="1"/>
          </p:nvPr>
        </p:nvSpPr>
        <p:spPr>
          <a:xfrm>
            <a:off x="838200" y="515566"/>
            <a:ext cx="10515600" cy="5661397"/>
          </a:xfrm>
        </p:spPr>
        <p:txBody>
          <a:bodyPr>
            <a:normAutofit/>
          </a:bodyPr>
          <a:lstStyle/>
          <a:p>
            <a:r>
              <a:rPr lang="it-IT" b="1" dirty="0"/>
              <a:t>Novità in tema di esecuzione – Le modifiche dei contratti in corso di esecuzione (le varianti)</a:t>
            </a:r>
          </a:p>
          <a:p>
            <a:pPr algn="l">
              <a:spcAft>
                <a:spcPts val="1500"/>
              </a:spcAft>
            </a:pPr>
            <a:r>
              <a:rPr lang="it-IT" sz="2600" dirty="0"/>
              <a:t>Le difficoltà di esecuzione derivanti da cause geologiche, idriche e similari non prevedibili dalle parti in base alle conoscenze tecnico-scientifiche consolidate al momento della progettazione. (Valgono le considerazioni effettuate per i rinvenimenti e il fatto che una cosa prevedibile in sé, potrebbe non esserlo per la sua quantificazione, ove si siano rispettate le regole della tecnica e, comunque, i tempi e i costi della progettazione).</a:t>
            </a:r>
          </a:p>
        </p:txBody>
      </p:sp>
    </p:spTree>
    <p:extLst>
      <p:ext uri="{BB962C8B-B14F-4D97-AF65-F5344CB8AC3E}">
        <p14:creationId xmlns:p14="http://schemas.microsoft.com/office/powerpoint/2010/main" val="184532591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49BA4F-D55C-C8D9-AE0D-7100649660C9}"/>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231675F-2B79-5955-C95B-ED48CECE4695}"/>
              </a:ext>
            </a:extLst>
          </p:cNvPr>
          <p:cNvSpPr>
            <a:spLocks noGrp="1"/>
          </p:cNvSpPr>
          <p:nvPr>
            <p:ph idx="1"/>
          </p:nvPr>
        </p:nvSpPr>
        <p:spPr>
          <a:xfrm>
            <a:off x="838200" y="515566"/>
            <a:ext cx="10515600" cy="5661397"/>
          </a:xfrm>
        </p:spPr>
        <p:txBody>
          <a:bodyPr>
            <a:normAutofit fontScale="92500" lnSpcReduction="10000"/>
          </a:bodyPr>
          <a:lstStyle/>
          <a:p>
            <a:r>
              <a:rPr lang="it-IT" b="1" dirty="0"/>
              <a:t>Novità in tema di esecuzione – Le modifiche dei contratti in corso di esecuzione (le varianti «de </a:t>
            </a:r>
            <a:r>
              <a:rPr lang="it-IT" b="1" dirty="0" err="1"/>
              <a:t>minimis</a:t>
            </a:r>
            <a:r>
              <a:rPr lang="it-IT" b="1" dirty="0"/>
              <a:t>» – il ritorno)</a:t>
            </a:r>
          </a:p>
          <a:p>
            <a:pPr algn="l">
              <a:spcAft>
                <a:spcPts val="1500"/>
              </a:spcAft>
            </a:pPr>
            <a:r>
              <a:rPr lang="it-IT" sz="2600" dirty="0"/>
              <a:t>Il Correttivo dopo molti anni resuscita le varianti «non sostanziali» che tuttavia comportino potenzialmente anche un costo «maggiore» rispetto al corrispettivo contrattuale pattuito.</a:t>
            </a:r>
          </a:p>
          <a:p>
            <a:pPr algn="l">
              <a:spcAft>
                <a:spcPts val="1500"/>
              </a:spcAft>
            </a:pPr>
            <a:r>
              <a:rPr lang="it-IT" sz="2600" dirty="0"/>
              <a:t>All’art.120 comma 7 il Correttivo nell’identificare le varianti non sostanziali, chiarisce che il loro limite economico sono «le somme a disposizione del quadro economico» e i limiti generali della norma comunitaria al comma 6, e le descrive come quelle modifiche al progetto o modifiche contrattuali proposte dalla SA o dall’appaltatore che, nel rispetto della funzionalità dell’opera, assicurino risparmi rispetto alle previsioni iniziali, da utilizzare in compensazione a fronte di variazioni in aumento dei costi delle lavorazioni, oppure realizzino soluzioni equivalenti o migliorative in termini economici, tecnici o tempi di ultimazione, ma, soprattutto, reintroducono «</a:t>
            </a:r>
            <a:r>
              <a:rPr lang="it-IT" sz="2600" b="1" i="1" u="sng" dirty="0"/>
              <a:t>gli interventi imposti dal Direttore dei Lavori per la soluzione di questioni tecniche emerse nel corso dell’esecuzione dei lavori che possono essere finanziate con le risorse iscritte nel quadro economico dell’opera</a:t>
            </a:r>
            <a:r>
              <a:rPr lang="it-IT" sz="2600" dirty="0"/>
              <a:t>».</a:t>
            </a:r>
          </a:p>
        </p:txBody>
      </p:sp>
    </p:spTree>
    <p:extLst>
      <p:ext uri="{BB962C8B-B14F-4D97-AF65-F5344CB8AC3E}">
        <p14:creationId xmlns:p14="http://schemas.microsoft.com/office/powerpoint/2010/main" val="271726328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EC6952-8660-4115-F2EA-F68C741BF4A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10651A0-9459-D003-6D1D-040D1FC083EF}"/>
              </a:ext>
            </a:extLst>
          </p:cNvPr>
          <p:cNvSpPr>
            <a:spLocks noGrp="1"/>
          </p:cNvSpPr>
          <p:nvPr>
            <p:ph idx="1"/>
          </p:nvPr>
        </p:nvSpPr>
        <p:spPr>
          <a:xfrm>
            <a:off x="838200" y="515566"/>
            <a:ext cx="10515600" cy="5661397"/>
          </a:xfrm>
        </p:spPr>
        <p:txBody>
          <a:bodyPr>
            <a:normAutofit fontScale="85000" lnSpcReduction="20000"/>
          </a:bodyPr>
          <a:lstStyle/>
          <a:p>
            <a:r>
              <a:rPr lang="it-IT" b="1" dirty="0"/>
              <a:t>Novità in tema di esecuzione – Le modifiche dei contratti in corso di esecuzione (le comunicazioni)</a:t>
            </a:r>
          </a:p>
          <a:p>
            <a:pPr algn="l">
              <a:spcAft>
                <a:spcPts val="1500"/>
              </a:spcAft>
            </a:pPr>
            <a:r>
              <a:rPr lang="it-IT" sz="2600" dirty="0"/>
              <a:t>Il Correttivo (art.120 comma 14) per le modifiche di cui all’art.120 comma 1 lett. a) (opzioni chiare e nei documenti di gara) e per le varianti di cui all’art.120 comma 1 lett. c), introduce l’obbligo che per i contratti sotto soglia comunitaria ne venga data notizia in ambito nazionale (quindi tramite la piattaforma ANAC e conseguente pubblicazione).</a:t>
            </a:r>
          </a:p>
          <a:p>
            <a:pPr algn="l">
              <a:spcAft>
                <a:spcPts val="1500"/>
              </a:spcAft>
            </a:pPr>
            <a:r>
              <a:rPr lang="it-IT" sz="2600" dirty="0"/>
              <a:t>Viene, infine, introdotto il comma 15-bis all’art.120, prescrivendo che le SA verificano in contraddittorio con i progettisti e l’appaltatore «</a:t>
            </a:r>
            <a:r>
              <a:rPr lang="it-IT" sz="2600" i="1" dirty="0"/>
              <a:t>errori o omissioni nella progettazione esecutiva che pregiudicano in tutto i in parte la realizzazione dell’opera o la sua futura utilizzazione e individuano tempestivamente soluzioni di progettazione esecutiva coerenti con il principio del risultato</a:t>
            </a:r>
            <a:r>
              <a:rPr lang="it-IT" sz="2600" dirty="0"/>
              <a:t>».  Con la «cancellazione» dell’obbligo di risoluzione automatica del contratto in caso di errore progettuale superiore a certe percentuali, avvenuta con il nuovo Codice, il nuovo articolo sancisce l’allontanamento dal sistema (voluto da ANAC) della sostanziale impossibilità di «rimediare» all’errore progettuale con modifiche progettuali (da parte del progettista originario) e che permettano, più che altro, la prosecuzione del contratto con l’appaltatore. Ciò si ricollega a quanto inserito all’art.41 comma 8-bis sempre dal Correttivo sull’obbligo dei progettisti di rifare le parti del progetto in caso di errore progettuale e, in particolare, quando pregiudichi l’esecuzione o l’utilizzazione dell’opera.</a:t>
            </a:r>
          </a:p>
        </p:txBody>
      </p:sp>
    </p:spTree>
    <p:extLst>
      <p:ext uri="{BB962C8B-B14F-4D97-AF65-F5344CB8AC3E}">
        <p14:creationId xmlns:p14="http://schemas.microsoft.com/office/powerpoint/2010/main" val="6638711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285625-F23A-9399-5A92-6A82305317D6}"/>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AD5E327-6850-5063-2017-7781484BF001}"/>
              </a:ext>
            </a:extLst>
          </p:cNvPr>
          <p:cNvSpPr>
            <a:spLocks noGrp="1"/>
          </p:cNvSpPr>
          <p:nvPr>
            <p:ph idx="1"/>
          </p:nvPr>
        </p:nvSpPr>
        <p:spPr>
          <a:xfrm>
            <a:off x="838200" y="515566"/>
            <a:ext cx="10515600" cy="5661397"/>
          </a:xfrm>
        </p:spPr>
        <p:txBody>
          <a:bodyPr>
            <a:normAutofit/>
          </a:bodyPr>
          <a:lstStyle/>
          <a:p>
            <a:r>
              <a:rPr lang="it-IT" b="1" dirty="0"/>
              <a:t>Novità in tema di collaudo</a:t>
            </a:r>
          </a:p>
          <a:p>
            <a:pPr algn="l">
              <a:spcAft>
                <a:spcPts val="1500"/>
              </a:spcAft>
            </a:pPr>
            <a:r>
              <a:rPr lang="it-IT" sz="2600" dirty="0"/>
              <a:t>Il Correttivo (art.116 commi 4, 4-bis, 4-ter, 6, 11) interviene sulle disposizioni in tema di Collaudo e Commissione di Collaudo.</a:t>
            </a:r>
          </a:p>
          <a:p>
            <a:pPr algn="l">
              <a:spcAft>
                <a:spcPts val="1500"/>
              </a:spcAft>
            </a:pPr>
            <a:r>
              <a:rPr lang="it-IT" sz="2600" dirty="0"/>
              <a:t>Il collaudatore statico (comma 4-bis) è individuato all’interno della SA; ma solo per «accertata carenza» o in casi di particolare complessità (motivazioni necessarie), la SA può andare verso altre P.A. «formulando, anche contestualmente, apposita richiesta ad almeno tre amministrazioni» e solo in caso di mancato riscontro entro 30 gg. può procedere ad affidare il collaudo statico all’esterno con le procedure del Codice.</a:t>
            </a:r>
          </a:p>
          <a:p>
            <a:pPr algn="l">
              <a:spcAft>
                <a:spcPts val="1500"/>
              </a:spcAft>
            </a:pPr>
            <a:r>
              <a:rPr lang="it-IT" sz="2600" dirty="0"/>
              <a:t>Al comma 4-ter viene prevista la possibilità per i collaudatori (a spese proprie) e con motivazione di avvalersi di una segreteria tecnico-amministrativa in casi di particolare complessità</a:t>
            </a:r>
          </a:p>
        </p:txBody>
      </p:sp>
    </p:spTree>
    <p:extLst>
      <p:ext uri="{BB962C8B-B14F-4D97-AF65-F5344CB8AC3E}">
        <p14:creationId xmlns:p14="http://schemas.microsoft.com/office/powerpoint/2010/main" val="20852840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20E311-0744-5A3E-EE0F-A4661FD43228}"/>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22C2077-EB03-03BF-4DB8-FE072E7DAD75}"/>
              </a:ext>
            </a:extLst>
          </p:cNvPr>
          <p:cNvSpPr>
            <a:spLocks noGrp="1"/>
          </p:cNvSpPr>
          <p:nvPr>
            <p:ph idx="1"/>
          </p:nvPr>
        </p:nvSpPr>
        <p:spPr>
          <a:xfrm>
            <a:off x="838200" y="515566"/>
            <a:ext cx="10515600" cy="5661397"/>
          </a:xfrm>
        </p:spPr>
        <p:txBody>
          <a:bodyPr>
            <a:normAutofit/>
          </a:bodyPr>
          <a:lstStyle/>
          <a:p>
            <a:r>
              <a:rPr lang="it-IT" b="1" dirty="0"/>
              <a:t>Novità in tema di collaudo</a:t>
            </a:r>
          </a:p>
          <a:p>
            <a:pPr algn="l">
              <a:spcAft>
                <a:spcPts val="1500"/>
              </a:spcAft>
            </a:pPr>
            <a:r>
              <a:rPr lang="it-IT" sz="2600" dirty="0"/>
              <a:t>Il Correttivo (comma 6) riduce le limitazioni imposte ai magistrati e avvocati e procuratori dello Stato di partecipazione quali collaudatori (prima era assoluto), legando la limitazione alla partecipazione alle fasi di affidamento o esecuzione o alla presenza di conflitto di interessi.</a:t>
            </a:r>
          </a:p>
          <a:p>
            <a:pPr algn="l">
              <a:spcAft>
                <a:spcPts val="1500"/>
              </a:spcAft>
            </a:pPr>
            <a:r>
              <a:rPr lang="it-IT" sz="2600" dirty="0"/>
              <a:t>Sempre al comma 6 dell’art.116 per i dipendenti appartenenti ai ruoli della PA vengono cancellati i limiti per gli appalti sopra soglia e nella Regione dove è svolta l’attività o si è in quiescenza, lasciando esclusivamente la presenza di un conflitto di interessi.</a:t>
            </a:r>
          </a:p>
        </p:txBody>
      </p:sp>
    </p:spTree>
    <p:extLst>
      <p:ext uri="{BB962C8B-B14F-4D97-AF65-F5344CB8AC3E}">
        <p14:creationId xmlns:p14="http://schemas.microsoft.com/office/powerpoint/2010/main" val="2178524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724B59-5940-5709-3CA5-CF97F20D974F}"/>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18B5F7F-FAB0-3EA3-D1EE-2B65A992D9BB}"/>
              </a:ext>
            </a:extLst>
          </p:cNvPr>
          <p:cNvSpPr>
            <a:spLocks noGrp="1"/>
          </p:cNvSpPr>
          <p:nvPr>
            <p:ph idx="1"/>
          </p:nvPr>
        </p:nvSpPr>
        <p:spPr>
          <a:xfrm>
            <a:off x="838200" y="515566"/>
            <a:ext cx="10515600" cy="5928265"/>
          </a:xfrm>
        </p:spPr>
        <p:txBody>
          <a:bodyPr>
            <a:normAutofit lnSpcReduction="10000"/>
          </a:bodyPr>
          <a:lstStyle/>
          <a:p>
            <a:r>
              <a:rPr lang="it-IT" b="1" dirty="0"/>
              <a:t>Novità rilevanti nella fase di Progettazione – LE CATEGORIE SOA</a:t>
            </a:r>
          </a:p>
          <a:p>
            <a:r>
              <a:rPr lang="it-IT" sz="2000" dirty="0"/>
              <a:t>L’art.71 del Correttivo è intervenuto a modificare l’art. 226 del </a:t>
            </a:r>
            <a:r>
              <a:rPr lang="it-IT" sz="2000" dirty="0" err="1"/>
              <a:t>D.Lgs.</a:t>
            </a:r>
            <a:r>
              <a:rPr lang="it-IT" sz="2000" dirty="0"/>
              <a:t> 36/2023, introducendo l’art. 3-bis ai sensi del quale: «</a:t>
            </a:r>
            <a:r>
              <a:rPr lang="it-IT" sz="2000" i="1" dirty="0"/>
              <a:t>a decorrere dalla date in vigore della presente disposizione, è abrogato l’articolo 12 del decreto-legge 28 marzo 2014, n. 47, convertito, con modificazioni, dalla legge 23 maggio 2014, n. 80</a:t>
            </a:r>
            <a:r>
              <a:rPr lang="it-IT" sz="2000" dirty="0"/>
              <a:t>»</a:t>
            </a:r>
          </a:p>
          <a:p>
            <a:r>
              <a:rPr lang="it-IT" sz="2000" dirty="0"/>
              <a:t>L’abrogazione di tale norma ha portato i primi commentatori a ritenere che, a fronte della cancellazione della lista delle opere a qualificazione obbligatoria e a qualificazione non obbligatoria, tutte le opere di qualsiasi categoria SOA sono a qualificazione obbligatoria se rappresentano la categoria prevalente e analogamente a qualificazione obbligatoria se sono scorporabili. </a:t>
            </a:r>
          </a:p>
          <a:p>
            <a:r>
              <a:rPr lang="it-IT" sz="2000" dirty="0"/>
              <a:t>Si ricorda che la definizione «quantitativa» delle opere scorporabili la ritroviamo nell’Allegato  I.7 del Codice, ma all’art.40 in tema di «verifica della progettazione»: nell’ambito del processo di verifica il verificatore è tenuto a verificare che «</a:t>
            </a:r>
            <a:r>
              <a:rPr lang="it-IT" sz="2100" dirty="0"/>
              <a:t>il computo metrico estimativo e lo schema di contratto individuino la categoria prevalente, </a:t>
            </a:r>
            <a:r>
              <a:rPr lang="it-IT" sz="2100" u="sng" dirty="0"/>
              <a:t>le categorie scorporabili e subappaltabili a scelta dell’affidatario</a:t>
            </a:r>
            <a:r>
              <a:rPr lang="it-IT" sz="2100" dirty="0"/>
              <a:t>, </a:t>
            </a:r>
            <a:r>
              <a:rPr lang="it-IT" sz="2100" u="sng" dirty="0"/>
              <a:t>le categorie con obbligo di qualificazione </a:t>
            </a:r>
            <a:r>
              <a:rPr lang="it-IT" sz="2100" dirty="0"/>
              <a:t>e </a:t>
            </a:r>
            <a:r>
              <a:rPr lang="it-IT" sz="2100" u="sng" dirty="0"/>
              <a:t>le categorie per le quali sono necessari lavori  o componenti di notevole contenuto tecnologico o di rilevante complessità tecnica, quali strutture, impianti e opere speciali, e qualora una o più di tali opere superi in valore il 15 per cento del totale dell’importo dei lavori</a:t>
            </a:r>
            <a:r>
              <a:rPr lang="it-IT" sz="2100" dirty="0"/>
              <a:t>». La percentuale del 15% è stata riportata al 10 per cento dall'art. 78, comma 1, lettera </a:t>
            </a:r>
            <a:r>
              <a:rPr lang="it-IT" sz="2100" dirty="0" err="1"/>
              <a:t>nn</a:t>
            </a:r>
            <a:r>
              <a:rPr lang="it-IT" sz="2100" dirty="0"/>
              <a:t>) 1), 1.1, del </a:t>
            </a:r>
            <a:r>
              <a:rPr lang="it-IT" sz="2100" dirty="0" err="1"/>
              <a:t>D.Lgs.</a:t>
            </a:r>
            <a:r>
              <a:rPr lang="it-IT" sz="2100" dirty="0"/>
              <a:t> n. 209/2024.</a:t>
            </a:r>
          </a:p>
        </p:txBody>
      </p:sp>
    </p:spTree>
    <p:extLst>
      <p:ext uri="{BB962C8B-B14F-4D97-AF65-F5344CB8AC3E}">
        <p14:creationId xmlns:p14="http://schemas.microsoft.com/office/powerpoint/2010/main" val="23319620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2A99D4-C80C-4919-4EBC-C76718293D52}"/>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889FF06-62E2-A07E-7B89-C3D801B5BAA0}"/>
              </a:ext>
            </a:extLst>
          </p:cNvPr>
          <p:cNvSpPr>
            <a:spLocks noGrp="1"/>
          </p:cNvSpPr>
          <p:nvPr>
            <p:ph idx="1"/>
          </p:nvPr>
        </p:nvSpPr>
        <p:spPr>
          <a:xfrm>
            <a:off x="838200" y="515566"/>
            <a:ext cx="10515600" cy="5661397"/>
          </a:xfrm>
        </p:spPr>
        <p:txBody>
          <a:bodyPr>
            <a:normAutofit/>
          </a:bodyPr>
          <a:lstStyle/>
          <a:p>
            <a:r>
              <a:rPr lang="it-IT" b="1" dirty="0"/>
              <a:t>Novità in tema di Direzione Lavori</a:t>
            </a:r>
          </a:p>
          <a:p>
            <a:r>
              <a:rPr lang="it-IT" sz="2600" dirty="0"/>
              <a:t>Il Correttivo modifica l’Allegato II.14 in tema di Direzione e contabilità di lavori servizi e forniture per adeguarlo alla digitalizzazione della contabilità.</a:t>
            </a:r>
          </a:p>
          <a:p>
            <a:r>
              <a:rPr lang="it-IT" sz="2600" dirty="0"/>
              <a:t>Viene introdotta la facoltà di utilizzare una «contabilità semplificata» per i lavori inferiori a 40.000 euro (art.12 comma 11-bis).</a:t>
            </a:r>
          </a:p>
          <a:p>
            <a:r>
              <a:rPr lang="it-IT" sz="2600" dirty="0"/>
              <a:t>Vengono introdotte disposizioni in tema di compenso dei collaudatori.</a:t>
            </a:r>
          </a:p>
          <a:p>
            <a:r>
              <a:rPr lang="it-IT" sz="2600" dirty="0"/>
              <a:t>Viene ricondotta ad unità la casistica delle incompatibilità RUP/DEC (cfr. quanto precedentemente illustrato).</a:t>
            </a:r>
          </a:p>
        </p:txBody>
      </p:sp>
    </p:spTree>
    <p:extLst>
      <p:ext uri="{BB962C8B-B14F-4D97-AF65-F5344CB8AC3E}">
        <p14:creationId xmlns:p14="http://schemas.microsoft.com/office/powerpoint/2010/main" val="311634314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2FDA25-D46C-E2ED-87B7-9C3ACF446F90}"/>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12B3FF7-FFA4-F1CD-2D42-A2459EC1AD22}"/>
              </a:ext>
            </a:extLst>
          </p:cNvPr>
          <p:cNvSpPr>
            <a:spLocks noGrp="1"/>
          </p:cNvSpPr>
          <p:nvPr>
            <p:ph idx="1"/>
          </p:nvPr>
        </p:nvSpPr>
        <p:spPr>
          <a:xfrm>
            <a:off x="838200" y="515566"/>
            <a:ext cx="10515600" cy="5661397"/>
          </a:xfrm>
        </p:spPr>
        <p:txBody>
          <a:bodyPr>
            <a:normAutofit fontScale="92500" lnSpcReduction="10000"/>
          </a:bodyPr>
          <a:lstStyle/>
          <a:p>
            <a:r>
              <a:rPr lang="it-IT" b="1" dirty="0"/>
              <a:t>Novità in tema di Project Financing e Concessioni </a:t>
            </a:r>
          </a:p>
          <a:p>
            <a:r>
              <a:rPr lang="it-IT" sz="2600" dirty="0"/>
              <a:t>Il Correttivo, dopo aver ridefinito il concetto di «rischio operativo», modifica la procedura di promozione finanziaria delle opere pubbliche introducendo un grado ulteriore di «confronto» tra proposte, in modo da mantenere, secondo le richieste della UE, il diritto di prelazione in capo al promotore.</a:t>
            </a:r>
          </a:p>
          <a:p>
            <a:r>
              <a:rPr lang="it-IT" sz="2600" dirty="0"/>
              <a:t>Viene riscritto l’art.193 evidenziando che l’affidamento può avvenire o su proposta privata ovvero su iniziativa dell’Ente Concedente (per proposte incluse nella programmazione).</a:t>
            </a:r>
          </a:p>
          <a:p>
            <a:r>
              <a:rPr lang="it-IT" sz="2600" dirty="0"/>
              <a:t>Viene introdotta una fase (facoltativa) di «</a:t>
            </a:r>
            <a:r>
              <a:rPr lang="it-IT" sz="2600" dirty="0" err="1"/>
              <a:t>pre</a:t>
            </a:r>
            <a:r>
              <a:rPr lang="it-IT" sz="2600" dirty="0"/>
              <a:t>-contatto» (comma 2) con la quale gli OE potenzialmente interessati possono contattare l’EC con una «preliminare manifestazione di interesse» per «sondare» l’EC sulla sussistenza, o meno, di un interesse pubblico «preliminare» e in tale richiesta possono essere formulate richieste di informazioni e dati necessari per predisporre la eventuale proposta. In caso di sondaggio «positivo», l’EC comunica l’interesse all’OE e i dati richiesti e ne da notizia nella sezione Amministrazione Trasparente del proprio sito istituzionale.</a:t>
            </a:r>
          </a:p>
          <a:p>
            <a:endParaRPr lang="it-IT" sz="2600" dirty="0"/>
          </a:p>
        </p:txBody>
      </p:sp>
    </p:spTree>
    <p:extLst>
      <p:ext uri="{BB962C8B-B14F-4D97-AF65-F5344CB8AC3E}">
        <p14:creationId xmlns:p14="http://schemas.microsoft.com/office/powerpoint/2010/main" val="212613151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03E424-CFD4-5415-52B1-96ED63DAE49B}"/>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C145781-7B9C-A87E-AE0C-A7105E7269C4}"/>
              </a:ext>
            </a:extLst>
          </p:cNvPr>
          <p:cNvSpPr>
            <a:spLocks noGrp="1"/>
          </p:cNvSpPr>
          <p:nvPr>
            <p:ph idx="1"/>
          </p:nvPr>
        </p:nvSpPr>
        <p:spPr>
          <a:xfrm>
            <a:off x="838200" y="515566"/>
            <a:ext cx="10515600" cy="5661397"/>
          </a:xfrm>
        </p:spPr>
        <p:txBody>
          <a:bodyPr>
            <a:normAutofit lnSpcReduction="10000"/>
          </a:bodyPr>
          <a:lstStyle/>
          <a:p>
            <a:r>
              <a:rPr lang="it-IT" b="1" dirty="0"/>
              <a:t>Novità in tema di Project Financing e Concessioni </a:t>
            </a:r>
          </a:p>
          <a:p>
            <a:r>
              <a:rPr lang="it-IT" sz="2600" dirty="0"/>
              <a:t>Il comma 3 disciplina la proposta ad iniziativa privata vera e propria.</a:t>
            </a:r>
          </a:p>
          <a:p>
            <a:r>
              <a:rPr lang="it-IT" sz="2600" dirty="0"/>
              <a:t>Gli OE possono presentare proposte per realizzare interventi sia inclusi, sia non inclusi nella programmazione. </a:t>
            </a:r>
          </a:p>
          <a:p>
            <a:r>
              <a:rPr lang="it-IT" sz="2600" dirty="0"/>
              <a:t>La proposta contiene un PFTE (nella versione aggiornata dal Correttivo), la bozza di convenzione, il PEF, le caratteristiche del servizio e della sua gestione, i requisiti del promotore.</a:t>
            </a:r>
          </a:p>
          <a:p>
            <a:r>
              <a:rPr lang="it-IT" sz="2600" b="1" dirty="0"/>
              <a:t>Previa verifica di interesse pubblico l’EC inserisce nella sezione Amministrazione trasparente notizia dell’avvenuta presentazione e indica un termine non inferiore a 60 gg. per la presentazione da parte di altri OE di proposte per il medesimo intervento (nuova fase pubblica preliminare).</a:t>
            </a:r>
          </a:p>
          <a:p>
            <a:r>
              <a:rPr lang="it-IT" sz="2600" b="1" dirty="0"/>
              <a:t>Entro 45 gg. dalla scadenza del precedente termine l’EC individua, con una valutazione in forma comparativa, una o più proposte da sottoporre a procedura di valutazione di interesse pubblico.</a:t>
            </a:r>
          </a:p>
          <a:p>
            <a:endParaRPr lang="it-IT" sz="2600" b="1" dirty="0"/>
          </a:p>
        </p:txBody>
      </p:sp>
    </p:spTree>
    <p:extLst>
      <p:ext uri="{BB962C8B-B14F-4D97-AF65-F5344CB8AC3E}">
        <p14:creationId xmlns:p14="http://schemas.microsoft.com/office/powerpoint/2010/main" val="269892735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4F8C7C-1316-2ACE-03DE-064FC2C772F6}"/>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8B474EB-3EF6-27E4-94B2-8828A9DD1005}"/>
              </a:ext>
            </a:extLst>
          </p:cNvPr>
          <p:cNvSpPr>
            <a:spLocks noGrp="1"/>
          </p:cNvSpPr>
          <p:nvPr>
            <p:ph idx="1"/>
          </p:nvPr>
        </p:nvSpPr>
        <p:spPr>
          <a:xfrm>
            <a:off x="838200" y="515566"/>
            <a:ext cx="10515600" cy="5661397"/>
          </a:xfrm>
        </p:spPr>
        <p:txBody>
          <a:bodyPr>
            <a:normAutofit/>
          </a:bodyPr>
          <a:lstStyle/>
          <a:p>
            <a:r>
              <a:rPr lang="it-IT" b="1" dirty="0"/>
              <a:t>Novità in tema di Project Financing e Concessioni </a:t>
            </a:r>
          </a:p>
          <a:p>
            <a:r>
              <a:rPr lang="it-IT" sz="2600" dirty="0"/>
              <a:t>Il comma 6 comunica ai proponenti (e ne dà notizia sul sito istituzionale) dell’individuazione del o delle proposte da sottoporre a valutazione di interesse pubblico e invita i soggetti ad eventualmente adeguare progetti </a:t>
            </a:r>
            <a:r>
              <a:rPr lang="it-IT" sz="2600" dirty="0" err="1"/>
              <a:t>etc</a:t>
            </a:r>
            <a:r>
              <a:rPr lang="it-IT" sz="2600" dirty="0"/>
              <a:t>, con la facoltà di indire una conferenza dei servizi preliminare.</a:t>
            </a:r>
          </a:p>
          <a:p>
            <a:r>
              <a:rPr lang="it-IT" sz="2600" dirty="0"/>
              <a:t>Entro 60 max. 90 gg. l’EC conclude il procedimento con la dichiarazione di interesse pubblico e, nel caso di più proponenti ammessi, con un valutazione finale di natura comparativa (con comunicazione sul sito istituzionale).</a:t>
            </a:r>
          </a:p>
          <a:p>
            <a:r>
              <a:rPr lang="it-IT" sz="2600" dirty="0"/>
              <a:t>Il progetto adeguato alle richieste dell’EC e approvato dall’EC, viene inserito nella programmazione e viene posto a base di una gara di concessione di costruzione e gestione con le medesime modalità della normativa precedente.</a:t>
            </a:r>
          </a:p>
          <a:p>
            <a:endParaRPr lang="it-IT" sz="2600" b="1" dirty="0"/>
          </a:p>
        </p:txBody>
      </p:sp>
    </p:spTree>
    <p:extLst>
      <p:ext uri="{BB962C8B-B14F-4D97-AF65-F5344CB8AC3E}">
        <p14:creationId xmlns:p14="http://schemas.microsoft.com/office/powerpoint/2010/main" val="123790216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649F7E-180E-F30F-37CD-D7D1F970A68B}"/>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352F8B9-79E7-203F-16AE-77E88565B09D}"/>
              </a:ext>
            </a:extLst>
          </p:cNvPr>
          <p:cNvSpPr>
            <a:spLocks noGrp="1"/>
          </p:cNvSpPr>
          <p:nvPr>
            <p:ph idx="1"/>
          </p:nvPr>
        </p:nvSpPr>
        <p:spPr>
          <a:xfrm>
            <a:off x="838200" y="515566"/>
            <a:ext cx="10515600" cy="5661397"/>
          </a:xfrm>
        </p:spPr>
        <p:txBody>
          <a:bodyPr>
            <a:normAutofit/>
          </a:bodyPr>
          <a:lstStyle/>
          <a:p>
            <a:r>
              <a:rPr lang="it-IT" b="1" dirty="0"/>
              <a:t>Novità in tema di Project Financing e Concessioni </a:t>
            </a:r>
          </a:p>
          <a:p>
            <a:r>
              <a:rPr lang="it-IT" sz="2600" dirty="0"/>
              <a:t>Al comma 16 viene disciplinato il PF di iniziativa pubblica, che va effettuato esclusivamente su interventi inseriti nella programmazione, sollecitando i privati a presentare iniziative volte a realizzare in concessione opere pubbliche.</a:t>
            </a:r>
          </a:p>
          <a:p>
            <a:r>
              <a:rPr lang="it-IT" sz="2600" dirty="0"/>
              <a:t>Si prevede che gli OE interessati possano presentare entro un termine non inferiore a 60 gg. proposte (con gli stessi crismi e documenti di quelle ad iniziativa privata). L’EC valuta le proposte e pone a basa di gara il progetto di fattibilità selezionato unitamente agli altri elaborati della proposta e del PEF ritenuto meritevole di essere dichiarato di interesse pubblico. Tale progetto proposto, viene quindi posto a base della gara di concessione e considerati i richiami effettuati al comma 12 è dotato del diritto di prelazione da esercitarsi conformemente alla norma.</a:t>
            </a:r>
          </a:p>
          <a:p>
            <a:endParaRPr lang="it-IT" sz="2600" b="1" dirty="0"/>
          </a:p>
        </p:txBody>
      </p:sp>
    </p:spTree>
    <p:extLst>
      <p:ext uri="{BB962C8B-B14F-4D97-AF65-F5344CB8AC3E}">
        <p14:creationId xmlns:p14="http://schemas.microsoft.com/office/powerpoint/2010/main" val="236427525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96CC23-F589-EACC-4F67-1CA315BAE529}"/>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BBEF5A0-5EA0-467E-47E1-A9CB3A9A6A60}"/>
              </a:ext>
            </a:extLst>
          </p:cNvPr>
          <p:cNvSpPr>
            <a:spLocks noGrp="1"/>
          </p:cNvSpPr>
          <p:nvPr>
            <p:ph idx="1"/>
          </p:nvPr>
        </p:nvSpPr>
        <p:spPr>
          <a:xfrm>
            <a:off x="838200" y="515566"/>
            <a:ext cx="10515600" cy="5661397"/>
          </a:xfrm>
        </p:spPr>
        <p:txBody>
          <a:bodyPr>
            <a:normAutofit fontScale="92500" lnSpcReduction="10000"/>
          </a:bodyPr>
          <a:lstStyle/>
          <a:p>
            <a:r>
              <a:rPr lang="it-IT" b="1" dirty="0"/>
              <a:t>Novità in tema di CCT</a:t>
            </a:r>
          </a:p>
          <a:p>
            <a:r>
              <a:rPr lang="it-IT" sz="2600" dirty="0"/>
              <a:t>Una prima rilevante novità riguarda l’inserimento della </a:t>
            </a:r>
            <a:r>
              <a:rPr lang="it-IT" sz="2600" b="1" dirty="0"/>
              <a:t>mera facoltà</a:t>
            </a:r>
            <a:r>
              <a:rPr lang="it-IT" sz="2600" dirty="0"/>
              <a:t>, anziché obbligo, </a:t>
            </a:r>
            <a:r>
              <a:rPr lang="it-IT" sz="2600" b="1" dirty="0"/>
              <a:t>di costituzione del CCT negli appalti di servizi e forniture sopra soglia</a:t>
            </a:r>
            <a:r>
              <a:rPr lang="it-IT" sz="2600" dirty="0"/>
              <a:t>.</a:t>
            </a:r>
          </a:p>
          <a:p>
            <a:r>
              <a:rPr lang="it-IT" sz="2600" dirty="0"/>
              <a:t>Per quanto riguarda i lavori la nuova normativa in tema di CCT si applica ai nuovi CCT ma anche ai CCT già insediati, a meno di espressa diversa volontà contraria espressa dalle parti (SA e Appaltatore).</a:t>
            </a:r>
          </a:p>
          <a:p>
            <a:r>
              <a:rPr lang="it-IT" sz="2600" dirty="0"/>
              <a:t>Il CCT viene esteso alle concessioni superiori alla soglia comunitaria.</a:t>
            </a:r>
          </a:p>
          <a:p>
            <a:r>
              <a:rPr lang="it-IT" sz="2600" dirty="0"/>
              <a:t>Viene stabilito che il CCT esprime pareri o adotta determinazioni eventualmente aventi valore di lodo contrattuale ex art.808-ter del c.p.c.</a:t>
            </a:r>
          </a:p>
          <a:p>
            <a:r>
              <a:rPr lang="it-IT" sz="2600" dirty="0"/>
              <a:t>Viene riformulata la casistica in cui il CCT deve esprimersi obbligatoriamente con un Parere, includendovi le riserve, le varianti e ogni disputa tecnica o controversia. Su concorde indicazione delle parti il CCT esprime una determinazione anziché un parere (che su accordo delle parti può trasformarsi in un lodo contrattuale).</a:t>
            </a:r>
          </a:p>
        </p:txBody>
      </p:sp>
    </p:spTree>
    <p:extLst>
      <p:ext uri="{BB962C8B-B14F-4D97-AF65-F5344CB8AC3E}">
        <p14:creationId xmlns:p14="http://schemas.microsoft.com/office/powerpoint/2010/main" val="356573174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A24BB1-C6F3-F737-72CC-5224D7880FE8}"/>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FDC8FF0-49E4-1DD2-7479-B760C3C40DC1}"/>
              </a:ext>
            </a:extLst>
          </p:cNvPr>
          <p:cNvSpPr>
            <a:spLocks noGrp="1"/>
          </p:cNvSpPr>
          <p:nvPr>
            <p:ph idx="1"/>
          </p:nvPr>
        </p:nvSpPr>
        <p:spPr>
          <a:xfrm>
            <a:off x="838200" y="515566"/>
            <a:ext cx="10515600" cy="5661397"/>
          </a:xfrm>
        </p:spPr>
        <p:txBody>
          <a:bodyPr>
            <a:normAutofit/>
          </a:bodyPr>
          <a:lstStyle/>
          <a:p>
            <a:r>
              <a:rPr lang="it-IT" b="1" dirty="0"/>
              <a:t>Novità in tema di CCT</a:t>
            </a:r>
          </a:p>
          <a:p>
            <a:r>
              <a:rPr lang="it-IT" sz="2600" dirty="0"/>
              <a:t>Viene confermato l’obbligo di parere in caso di risoluzione contrattuale e per ogni altro caso in cui i lavori non possano progredire.</a:t>
            </a:r>
          </a:p>
          <a:p>
            <a:r>
              <a:rPr lang="it-IT" sz="2600" dirty="0"/>
              <a:t>Viene espressamente previsto che quando l’acquisizione di un parere o di una determinazione «non è obbligatoria» queste assumono valore di lodo contrattuale, salvo previo parere contrario delle parti da indicarsi al più tardi in sede di costituzione del Collegio.</a:t>
            </a:r>
          </a:p>
          <a:p>
            <a:r>
              <a:rPr lang="it-IT" sz="2600" dirty="0"/>
              <a:t>Non può mai assumere valore di lodo contrattuale il parere sulla risoluzione contrattuale, sulla sospensione coattiva e sulle modalità di prosecuzione dei lavori.</a:t>
            </a:r>
          </a:p>
        </p:txBody>
      </p:sp>
    </p:spTree>
    <p:extLst>
      <p:ext uri="{BB962C8B-B14F-4D97-AF65-F5344CB8AC3E}">
        <p14:creationId xmlns:p14="http://schemas.microsoft.com/office/powerpoint/2010/main" val="2753630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D0ACA3-F196-75DB-F326-0FA30CE4F05F}"/>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13727F0-7D49-C1BA-7B0C-AA3414EF39B2}"/>
              </a:ext>
            </a:extLst>
          </p:cNvPr>
          <p:cNvSpPr>
            <a:spLocks noGrp="1"/>
          </p:cNvSpPr>
          <p:nvPr>
            <p:ph idx="1"/>
          </p:nvPr>
        </p:nvSpPr>
        <p:spPr>
          <a:xfrm>
            <a:off x="838200" y="515566"/>
            <a:ext cx="10515600" cy="5928265"/>
          </a:xfrm>
        </p:spPr>
        <p:txBody>
          <a:bodyPr>
            <a:normAutofit lnSpcReduction="10000"/>
          </a:bodyPr>
          <a:lstStyle/>
          <a:p>
            <a:r>
              <a:rPr lang="it-IT" b="1" dirty="0"/>
              <a:t>Novità rilevanti nella fase di Progettazione – LE CATEGORIE SOA</a:t>
            </a:r>
          </a:p>
          <a:p>
            <a:r>
              <a:rPr lang="it-IT" sz="2000" dirty="0"/>
              <a:t>Recentemente il MIT, con il Parere n.3255 del 30 gennaio 2025 è intervenuto sulla questione, con un «laconico» parere, nel quale si è espresso come segue:</a:t>
            </a:r>
          </a:p>
          <a:p>
            <a:r>
              <a:rPr lang="it-IT" sz="2000" dirty="0"/>
              <a:t>«</a:t>
            </a:r>
            <a:r>
              <a:rPr lang="it-IT" sz="2000" i="1" u="sng" dirty="0"/>
              <a:t>Si conferma, tutte le categorie SOA sono a qualificazione obbligatoria»</a:t>
            </a:r>
          </a:p>
          <a:p>
            <a:r>
              <a:rPr lang="it-IT" sz="2000" dirty="0"/>
              <a:t>L’argomentazione non è certo il forte di questo parere, tuttavia la posizione è condivisa dalla dottrina che fino ad ora si è espressa sull’argomento.</a:t>
            </a:r>
          </a:p>
          <a:p>
            <a:r>
              <a:rPr lang="it-IT" sz="2000" dirty="0"/>
              <a:t>L’abrogazione della norma ha portato, altresì, alcuni commentatori a ritenere implicitamente abrogato anche il c.d. «subappalto necessario» (tra l’altro con la qualificazione obbligatoria di ogni categoria ancor più «necessario» per tenere aperto il mercato delle opere pubbliche).</a:t>
            </a:r>
          </a:p>
          <a:p>
            <a:r>
              <a:rPr lang="it-IT" sz="2000" dirty="0"/>
              <a:t>Orbene, occorre ricordare che il Consiglio di Stato in Adunanza Plenaria ha ritenuto con la sentenza che</a:t>
            </a:r>
          </a:p>
          <a:p>
            <a:r>
              <a:rPr lang="it-IT" sz="2000" dirty="0"/>
              <a:t>per la partecipazione alla gara è sufficiente il possesso della qualificazione nella categoria prevalente per l’importo totale dei lavori e non è, quindi, necessaria anche la qualificazione nelle categorie scorporabili, nemmeno per quelle a qualificazione obbligatoria (oggi lo stesso principio è ribadito in chiaro dall’art. 30 dell’allegato II.12).</a:t>
            </a:r>
          </a:p>
          <a:p>
            <a:r>
              <a:rPr lang="it-IT" sz="2000" dirty="0"/>
              <a:t>le lavorazioni relative a categorie a qualificazione obbligatoria </a:t>
            </a:r>
            <a:r>
              <a:rPr lang="it-IT" sz="2000" b="1" dirty="0"/>
              <a:t>non possono essere eseguite</a:t>
            </a:r>
            <a:r>
              <a:rPr lang="it-IT" sz="2000" dirty="0"/>
              <a:t> direttamente dall’affidatario, se sprovvisto della relativa qualificazione (e quindi se non è qualificato per le stesse deve necessariamente dichiarane il subappalto).</a:t>
            </a:r>
          </a:p>
          <a:p>
            <a:endParaRPr lang="it-IT" sz="2000" dirty="0"/>
          </a:p>
        </p:txBody>
      </p:sp>
    </p:spTree>
    <p:extLst>
      <p:ext uri="{BB962C8B-B14F-4D97-AF65-F5344CB8AC3E}">
        <p14:creationId xmlns:p14="http://schemas.microsoft.com/office/powerpoint/2010/main" val="75755960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1434</TotalTime>
  <Words>14662</Words>
  <Application>Microsoft Office PowerPoint</Application>
  <PresentationFormat>Widescreen</PresentationFormat>
  <Paragraphs>460</Paragraphs>
  <Slides>86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86</vt:i4>
      </vt:variant>
    </vt:vector>
  </HeadingPairs>
  <TitlesOfParts>
    <vt:vector size="92" baseType="lpstr">
      <vt:lpstr>Aptos</vt:lpstr>
      <vt:lpstr>Aptos Display</vt:lpstr>
      <vt:lpstr>Arial</vt:lpstr>
      <vt:lpstr>Segoe UI</vt:lpstr>
      <vt:lpstr>TimesNewRomanPSMT</vt:lpstr>
      <vt:lpstr>Tema di Office</vt:lpstr>
      <vt:lpstr>Correttivo Codice Appalti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alessandro berta</dc:creator>
  <cp:lastModifiedBy>alessandro berta</cp:lastModifiedBy>
  <cp:revision>59</cp:revision>
  <dcterms:created xsi:type="dcterms:W3CDTF">2025-02-01T10:50:39Z</dcterms:created>
  <dcterms:modified xsi:type="dcterms:W3CDTF">2025-02-12T11:03:42Z</dcterms:modified>
</cp:coreProperties>
</file>